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75"/>
  </p:notesMasterIdLst>
  <p:handoutMasterIdLst>
    <p:handoutMasterId r:id="rId76"/>
  </p:handoutMasterIdLst>
  <p:sldIdLst>
    <p:sldId id="256" r:id="rId6"/>
    <p:sldId id="261" r:id="rId7"/>
    <p:sldId id="263" r:id="rId8"/>
    <p:sldId id="259" r:id="rId9"/>
    <p:sldId id="275" r:id="rId10"/>
    <p:sldId id="278" r:id="rId11"/>
    <p:sldId id="279" r:id="rId12"/>
    <p:sldId id="343" r:id="rId13"/>
    <p:sldId id="322" r:id="rId14"/>
    <p:sldId id="299" r:id="rId15"/>
    <p:sldId id="280" r:id="rId16"/>
    <p:sldId id="281" r:id="rId17"/>
    <p:sldId id="282" r:id="rId18"/>
    <p:sldId id="283" r:id="rId19"/>
    <p:sldId id="284" r:id="rId20"/>
    <p:sldId id="285" r:id="rId21"/>
    <p:sldId id="287" r:id="rId22"/>
    <p:sldId id="286" r:id="rId23"/>
    <p:sldId id="288" r:id="rId24"/>
    <p:sldId id="289" r:id="rId25"/>
    <p:sldId id="290" r:id="rId26"/>
    <p:sldId id="291" r:id="rId27"/>
    <p:sldId id="293" r:id="rId28"/>
    <p:sldId id="296" r:id="rId29"/>
    <p:sldId id="297" r:id="rId30"/>
    <p:sldId id="292" r:id="rId31"/>
    <p:sldId id="298" r:id="rId32"/>
    <p:sldId id="294" r:id="rId33"/>
    <p:sldId id="295" r:id="rId34"/>
    <p:sldId id="323" r:id="rId35"/>
    <p:sldId id="300" r:id="rId36"/>
    <p:sldId id="302" r:id="rId37"/>
    <p:sldId id="310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24" r:id="rId46"/>
    <p:sldId id="311" r:id="rId47"/>
    <p:sldId id="312" r:id="rId48"/>
    <p:sldId id="329" r:id="rId49"/>
    <p:sldId id="330" r:id="rId50"/>
    <p:sldId id="313" r:id="rId51"/>
    <p:sldId id="271" r:id="rId52"/>
    <p:sldId id="325" r:id="rId53"/>
    <p:sldId id="314" r:id="rId54"/>
    <p:sldId id="317" r:id="rId55"/>
    <p:sldId id="320" r:id="rId56"/>
    <p:sldId id="321" r:id="rId57"/>
    <p:sldId id="318" r:id="rId58"/>
    <p:sldId id="319" r:id="rId59"/>
    <p:sldId id="328" r:id="rId60"/>
    <p:sldId id="315" r:id="rId61"/>
    <p:sldId id="326" r:id="rId62"/>
    <p:sldId id="331" r:id="rId63"/>
    <p:sldId id="332" r:id="rId64"/>
    <p:sldId id="334" r:id="rId65"/>
    <p:sldId id="338" r:id="rId66"/>
    <p:sldId id="335" r:id="rId67"/>
    <p:sldId id="336" r:id="rId68"/>
    <p:sldId id="337" r:id="rId69"/>
    <p:sldId id="339" r:id="rId70"/>
    <p:sldId id="340" r:id="rId71"/>
    <p:sldId id="341" r:id="rId72"/>
    <p:sldId id="316" r:id="rId73"/>
    <p:sldId id="342" r:id="rId7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F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95438" autoAdjust="0"/>
  </p:normalViewPr>
  <p:slideViewPr>
    <p:cSldViewPr snapToGrid="0">
      <p:cViewPr varScale="1">
        <p:scale>
          <a:sx n="110" d="100"/>
          <a:sy n="110" d="100"/>
        </p:scale>
        <p:origin x="278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99A0D-631E-433C-8D9A-62096BDE4393}" type="datetimeFigureOut">
              <a:rPr lang="de-DE" smtClean="0"/>
              <a:t>18.10.2024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F9015-3A23-4614-ADCC-162587A839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3267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25870-6881-437C-8253-115FAB5C6C9A}" type="datetimeFigureOut">
              <a:rPr lang="de-DE" smtClean="0"/>
              <a:t>18.10.2024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EB736-B50B-4F9F-9788-167D831473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7058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151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7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05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71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832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73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920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178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742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95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701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83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657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25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524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firmware\StudentLab2024\Lab1a\Lab1a_LED_Button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9921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035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007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021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758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7187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04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936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65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589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15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943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firmware\StudentLab2024\Lab1b\Lab1b_LED_Button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5110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firmware\StudentLab2024\Lab1b\Lab1b_PWM_FreeRTOS1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4888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firmware\StudentLab2024\Lab1b\Lab1b_PWM_FreeRTOS1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614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firmware\StudentLab2024\Lab1b\Lab1b_PWM_FreeRTOS1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1906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firmware\StudentLab2024\Lab1b\Lab1b_PWM_FreeRTOS1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858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firmware\StudentLab2024\Lab1b\Lab1b_PWM_FreeRTOS1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3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468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firmware\StudentLab2024\Lab1b\Lab1b_PWM_FreeRTOS1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8860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firmware\StudentLab2024\Lab1b\Lab1b_PWM_FreeRTOS_x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0375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firmware\StudentLab2024\Lab1c\Lab1c_ADC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3920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firmware\StudentLab2024\Lab1c\Lab1c_ADC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333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firmware\StudentLab2024\Lab1c\Lab1c_ADC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9923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firmware\StudentLab2024\Lab1c\Lab1c_ADC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6434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firmware\StudentLab2024\Lab1c\Lab1c_ADC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6736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firmware\StudentLab2024\Lab1c\Lab1c_ADC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6551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firmware\StudentLab2024\Lab1c\Lab1c_ADC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139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firmware\StudentLab2024\Lab1c\Lab1c_ADC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1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05251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firmware\StudentLab2024\Lab1c\Lab1c_ADC_x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7815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firmware\StudentLab2024\Lab1d\Lab1d_UART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5263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firmware\StudentLab2024\Lab1d\Lab1d_UART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658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firmware\StudentLab2024\Lab1d\Lab1d_UART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1974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firmware\StudentLab2024\Lab1d\Lab1d_UART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6745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firmware\StudentLab2024\Lab1d\Lab1d_UART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4646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firmware\StudentLab2024\Lab1d\Lab1d_UART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38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firmware\StudentLab2024\Lab1d\Lab1d_UART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3921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firmware\StudentLab2024\Lab1d\Lab1d_UART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440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firmware\StudentLab2024\Lab1d\Lab1d_UART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93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5288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firmware\StudentLab2024\Lab1d\Lab1d_UART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051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firmware\StudentLab2024\Lab1d\Lab1d_UART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021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F:\AEE\AEE2\BSW\BSW Goals\ST firmware\StudentLab2024\Lab1d\Lab1d_UART_x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743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99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77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F:\AEE\AEE2\BSW\BSW Goals\ST firmware\StudentLab2024\Lab1a\Lab1a_LED_Button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EB736-B50B-4F9F-9788-167D8314734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49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6125" y="230400"/>
            <a:ext cx="1725025" cy="3596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16800" y="2286000"/>
            <a:ext cx="10363200" cy="1144800"/>
          </a:xfrm>
        </p:spPr>
        <p:txBody>
          <a:bodyPr anchor="ctr">
            <a:noAutofit/>
          </a:bodyPr>
          <a:lstStyle>
            <a:lvl1pPr algn="ctr">
              <a:defRPr sz="2000"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Main title here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833600" y="3430800"/>
            <a:ext cx="8534400" cy="1753200"/>
          </a:xfrm>
        </p:spPr>
        <p:txBody>
          <a:bodyPr lIns="0" tIns="72000" rIns="0" bIns="72000">
            <a:no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5" name="Textfeld 4"/>
          <p:cNvSpPr txBox="1"/>
          <p:nvPr/>
        </p:nvSpPr>
        <p:spPr bwMode="gray">
          <a:xfrm>
            <a:off x="432002" y="6574904"/>
            <a:ext cx="5512905" cy="24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/>
              <a:t>Occasion / Author / Date       Slide </a:t>
            </a:r>
            <a:fld id="{F24121DE-C92B-4102-8ACA-8815D3BDB157}" type="slidenum">
              <a:rPr lang="en-US" sz="900" noProof="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900" noProof="0" dirty="0"/>
              <a:t> 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 rot="16200000">
            <a:off x="9157088" y="3498523"/>
            <a:ext cx="5640149" cy="32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>
            <a:spAutoFit/>
          </a:bodyPr>
          <a:lstStyle>
            <a:lvl1pPr defTabSz="449263"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4926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en-US" altLang="de-DE" sz="800" b="0" noProof="0" dirty="0">
                <a:solidFill>
                  <a:srgbClr val="808080"/>
                </a:solidFill>
              </a:rPr>
              <a:t>©</a:t>
            </a:r>
            <a:r>
              <a:rPr lang="en-US" altLang="de-DE" sz="800" b="0" noProof="0" dirty="0"/>
              <a:t> 2024, </a:t>
            </a:r>
            <a:r>
              <a:rPr lang="en-US" altLang="de-DE" sz="800" b="0" noProof="0" dirty="0">
                <a:solidFill>
                  <a:srgbClr val="000000"/>
                </a:solidFill>
              </a:rPr>
              <a:t>Leopold Kostal GmbH &amp; Co. KG.</a:t>
            </a:r>
            <a:r>
              <a:rPr lang="en-US" altLang="de-DE" sz="800" b="0" noProof="0" dirty="0"/>
              <a:t> </a:t>
            </a:r>
            <a:r>
              <a:rPr lang="en-US" altLang="de-DE" sz="800" b="0" noProof="0" dirty="0">
                <a:solidFill>
                  <a:srgbClr val="000000"/>
                </a:solidFill>
              </a:rPr>
              <a:t>Contents and presentation are protected world-wide. Any kind of using,                 copying etc. is prohibited without prior permission. All rights - incl. Industrial property rights - are reserved.</a:t>
            </a:r>
          </a:p>
        </p:txBody>
      </p:sp>
    </p:spTree>
    <p:extLst>
      <p:ext uri="{BB962C8B-B14F-4D97-AF65-F5344CB8AC3E}">
        <p14:creationId xmlns:p14="http://schemas.microsoft.com/office/powerpoint/2010/main" val="175142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2390641" y="5502325"/>
            <a:ext cx="7315200" cy="806400"/>
          </a:xfrm>
        </p:spPr>
        <p:txBody>
          <a:bodyPr/>
          <a:lstStyle/>
          <a:p>
            <a:r>
              <a:rPr lang="en-US" noProof="0" dirty="0"/>
              <a:t>Add title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390641" y="835199"/>
            <a:ext cx="7315200" cy="3960000"/>
          </a:xfrm>
        </p:spPr>
        <p:txBody>
          <a:bodyPr lIns="360000" rIns="360000"/>
          <a:lstStyle/>
          <a:p>
            <a:r>
              <a:rPr lang="en-US" noProof="0" dirty="0"/>
              <a:t>Add picture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90641" y="4802400"/>
            <a:ext cx="7315200" cy="565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692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964800" y="4406400"/>
            <a:ext cx="10363200" cy="1360800"/>
          </a:xfrm>
        </p:spPr>
        <p:txBody>
          <a:bodyPr lIns="360000" rIns="90000" bIns="0" anchor="t">
            <a:noAutofit/>
          </a:bodyPr>
          <a:lstStyle>
            <a:lvl1pPr>
              <a:defRPr sz="4000"/>
            </a:lvl1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64800" y="2905200"/>
            <a:ext cx="10363200" cy="1501200"/>
          </a:xfrm>
        </p:spPr>
        <p:txBody>
          <a:bodyPr lIns="360000" tIns="360000" rIns="360000" bIns="360000" anchor="b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65173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Edit title format of master</a:t>
            </a:r>
          </a:p>
        </p:txBody>
      </p:sp>
    </p:spTree>
    <p:extLst>
      <p:ext uri="{BB962C8B-B14F-4D97-AF65-F5344CB8AC3E}">
        <p14:creationId xmlns:p14="http://schemas.microsoft.com/office/powerpoint/2010/main" val="285145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Edit title format of master</a:t>
            </a:r>
          </a:p>
        </p:txBody>
      </p:sp>
      <p:sp>
        <p:nvSpPr>
          <p:cNvPr id="3" name="Inhaltsplatzhalt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432000" y="1781948"/>
            <a:ext cx="11232000" cy="4525253"/>
          </a:xfrm>
        </p:spPr>
        <p:txBody>
          <a:bodyPr/>
          <a:lstStyle/>
          <a:p>
            <a:pPr lvl="0"/>
            <a:r>
              <a:rPr lang="en-US" noProof="0" dirty="0"/>
              <a:t>Edit text format of master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1999" y="1241947"/>
            <a:ext cx="11232001" cy="540000"/>
          </a:xfrm>
          <a:solidFill>
            <a:schemeClr val="accent1"/>
          </a:solidFill>
        </p:spPr>
        <p:txBody>
          <a:bodyPr lIns="72000" tIns="72000" rIns="72000" bIns="72000" anchor="ctr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Edit title format of </a:t>
            </a:r>
            <a:r>
              <a:rPr lang="en-US" noProof="0" dirty="0" err="1"/>
              <a:t>mastert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2480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432000" y="835199"/>
            <a:ext cx="11232000" cy="5472001"/>
          </a:xfrm>
        </p:spPr>
        <p:txBody>
          <a:bodyPr/>
          <a:lstStyle/>
          <a:p>
            <a:pPr lvl="0"/>
            <a:r>
              <a:rPr lang="en-US" noProof="0" dirty="0"/>
              <a:t>Edit text format of master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Edit title format of master</a:t>
            </a:r>
          </a:p>
        </p:txBody>
      </p:sp>
    </p:spTree>
    <p:extLst>
      <p:ext uri="{BB962C8B-B14F-4D97-AF65-F5344CB8AC3E}">
        <p14:creationId xmlns:p14="http://schemas.microsoft.com/office/powerpoint/2010/main" val="374129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Edit title format of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432001" y="835199"/>
            <a:ext cx="5472475" cy="5472000"/>
          </a:xfrm>
        </p:spPr>
        <p:txBody>
          <a:bodyPr/>
          <a:lstStyle/>
          <a:p>
            <a:pPr lvl="0"/>
            <a:r>
              <a:rPr lang="en-US" noProof="0" dirty="0"/>
              <a:t>Edit text format of master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6192476" y="835199"/>
            <a:ext cx="5472475" cy="5472000"/>
          </a:xfrm>
        </p:spPr>
        <p:txBody>
          <a:bodyPr/>
          <a:lstStyle/>
          <a:p>
            <a:pPr lvl="0"/>
            <a:r>
              <a:rPr lang="en-US" noProof="0" dirty="0"/>
              <a:t>Edit text format of master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</p:spTree>
    <p:extLst>
      <p:ext uri="{BB962C8B-B14F-4D97-AF65-F5344CB8AC3E}">
        <p14:creationId xmlns:p14="http://schemas.microsoft.com/office/powerpoint/2010/main" val="261472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Edit title format of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432002" y="1375200"/>
            <a:ext cx="5471999" cy="4931999"/>
          </a:xfrm>
        </p:spPr>
        <p:txBody>
          <a:bodyPr/>
          <a:lstStyle/>
          <a:p>
            <a:pPr lvl="0"/>
            <a:r>
              <a:rPr lang="en-US" noProof="0" dirty="0"/>
              <a:t>Edit text format of master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6192001" y="1375200"/>
            <a:ext cx="5471999" cy="4931999"/>
          </a:xfrm>
        </p:spPr>
        <p:txBody>
          <a:bodyPr/>
          <a:lstStyle/>
          <a:p>
            <a:pPr lvl="0"/>
            <a:r>
              <a:rPr lang="en-US" noProof="0" dirty="0"/>
              <a:t>Edit text format of master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32002" y="835199"/>
            <a:ext cx="5471999" cy="540001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3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US" noProof="0" dirty="0"/>
              <a:t>Edit text format of master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92001" y="835199"/>
            <a:ext cx="5471999" cy="54000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Edit text format of master</a:t>
            </a:r>
          </a:p>
        </p:txBody>
      </p:sp>
    </p:spTree>
    <p:extLst>
      <p:ext uri="{BB962C8B-B14F-4D97-AF65-F5344CB8AC3E}">
        <p14:creationId xmlns:p14="http://schemas.microsoft.com/office/powerpoint/2010/main" val="284487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00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Edit title format of master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32000" y="835199"/>
            <a:ext cx="4319800" cy="5472000"/>
          </a:xfrm>
        </p:spPr>
        <p:txBody>
          <a:bodyPr/>
          <a:lstStyle/>
          <a:p>
            <a:pPr lvl="0"/>
            <a:r>
              <a:rPr lang="en-US" noProof="0" dirty="0"/>
              <a:t>Edit text format of master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5039802" y="835199"/>
            <a:ext cx="6625151" cy="5472000"/>
          </a:xfrm>
        </p:spPr>
        <p:txBody>
          <a:bodyPr/>
          <a:lstStyle/>
          <a:p>
            <a:pPr lvl="0"/>
            <a:r>
              <a:rPr lang="en-US" noProof="0" dirty="0"/>
              <a:t>Edit text format of master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</p:spTree>
    <p:extLst>
      <p:ext uri="{BB962C8B-B14F-4D97-AF65-F5344CB8AC3E}">
        <p14:creationId xmlns:p14="http://schemas.microsoft.com/office/powerpoint/2010/main" val="124090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6125" y="230400"/>
            <a:ext cx="1725025" cy="359634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32000" y="113217"/>
            <a:ext cx="9216000" cy="594000"/>
          </a:xfrm>
          <a:prstGeom prst="rect">
            <a:avLst/>
          </a:prstGeom>
        </p:spPr>
        <p:txBody>
          <a:bodyPr vert="horz" lIns="0" tIns="72000" rIns="0" bIns="72000" rtlCol="0" anchor="b">
            <a:noAutofit/>
          </a:bodyPr>
          <a:lstStyle/>
          <a:p>
            <a:r>
              <a:rPr lang="en-US" noProof="0" dirty="0"/>
              <a:t>Edit title format of master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32000" y="835200"/>
            <a:ext cx="11232000" cy="5472000"/>
          </a:xfrm>
          <a:prstGeom prst="rect">
            <a:avLst/>
          </a:prstGeom>
        </p:spPr>
        <p:txBody>
          <a:bodyPr vert="horz" lIns="0" tIns="360000" rIns="0" bIns="360000" rtlCol="0">
            <a:noAutofit/>
          </a:bodyPr>
          <a:lstStyle/>
          <a:p>
            <a:pPr lvl="0"/>
            <a:r>
              <a:rPr lang="en-US" noProof="0" dirty="0"/>
              <a:t>Edit text format of master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10" name="Textfeld 9"/>
          <p:cNvSpPr txBox="1"/>
          <p:nvPr/>
        </p:nvSpPr>
        <p:spPr bwMode="gray">
          <a:xfrm>
            <a:off x="432002" y="6574904"/>
            <a:ext cx="5512905" cy="244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/>
              <a:t>Occasion / Author / Date       Slide </a:t>
            </a:r>
            <a:fld id="{F24121DE-C92B-4102-8ACA-8815D3BDB157}" type="slidenum">
              <a:rPr lang="en-US" sz="900" noProof="0" smtClean="0"/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900" noProof="0" dirty="0"/>
              <a:t> 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 rot="16200000">
            <a:off x="9157088" y="3498523"/>
            <a:ext cx="5640149" cy="32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>
            <a:spAutoFit/>
          </a:bodyPr>
          <a:lstStyle>
            <a:lvl1pPr defTabSz="449263">
              <a:defRPr>
                <a:solidFill>
                  <a:schemeClr val="tx1"/>
                </a:solidFill>
                <a:latin typeface="Arial" charset="0"/>
              </a:defRPr>
            </a:lvl1pPr>
            <a:lvl2pPr defTabSz="449263">
              <a:defRPr>
                <a:solidFill>
                  <a:schemeClr val="tx1"/>
                </a:solidFill>
                <a:latin typeface="Arial" charset="0"/>
              </a:defRPr>
            </a:lvl2pPr>
            <a:lvl3pPr defTabSz="449263">
              <a:defRPr>
                <a:solidFill>
                  <a:schemeClr val="tx1"/>
                </a:solidFill>
                <a:latin typeface="Arial" charset="0"/>
              </a:defRPr>
            </a:lvl3pPr>
            <a:lvl4pPr defTabSz="449263">
              <a:defRPr>
                <a:solidFill>
                  <a:schemeClr val="tx1"/>
                </a:solidFill>
                <a:latin typeface="Arial" charset="0"/>
              </a:defRPr>
            </a:lvl4pPr>
            <a:lvl5pPr defTabSz="449263">
              <a:defRPr>
                <a:solidFill>
                  <a:schemeClr val="tx1"/>
                </a:solidFill>
                <a:latin typeface="Arial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44926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en-US" altLang="de-DE" sz="800" b="0" noProof="0" dirty="0">
                <a:solidFill>
                  <a:srgbClr val="808080"/>
                </a:solidFill>
              </a:rPr>
              <a:t>©</a:t>
            </a:r>
            <a:r>
              <a:rPr lang="en-US" altLang="de-DE" sz="800" b="0" noProof="0" dirty="0"/>
              <a:t> 2024, </a:t>
            </a:r>
            <a:r>
              <a:rPr lang="en-US" altLang="de-DE" sz="800" b="0" noProof="0" dirty="0">
                <a:solidFill>
                  <a:srgbClr val="000000"/>
                </a:solidFill>
              </a:rPr>
              <a:t>Leopold Kostal GmbH &amp; Co. KG.</a:t>
            </a:r>
            <a:r>
              <a:rPr lang="en-US" altLang="de-DE" sz="800" b="0" noProof="0" dirty="0"/>
              <a:t> </a:t>
            </a:r>
            <a:r>
              <a:rPr lang="en-US" altLang="de-DE" sz="800" b="0" noProof="0" dirty="0">
                <a:solidFill>
                  <a:srgbClr val="000000"/>
                </a:solidFill>
              </a:rPr>
              <a:t>Contents and presentation are protected world-wide. Any kind of using,                 copying etc. is prohibited without prior permission. All rights - incl. Industrial property rights - are reserved.</a:t>
            </a:r>
          </a:p>
        </p:txBody>
      </p:sp>
    </p:spTree>
    <p:extLst>
      <p:ext uri="{BB962C8B-B14F-4D97-AF65-F5344CB8AC3E}">
        <p14:creationId xmlns:p14="http://schemas.microsoft.com/office/powerpoint/2010/main" val="200027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9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Tx/>
        <a:buNone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342000" indent="-342000" algn="l" defTabSz="6858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741600" indent="-342000" algn="l" defTabSz="6858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144800" indent="-230400" algn="l" defTabSz="6858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165600" algn="l" defTabSz="6858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8" userDrawn="1">
          <p15:clr>
            <a:srgbClr val="F26B43"/>
          </p15:clr>
        </p15:guide>
        <p15:guide id="2" pos="272" userDrawn="1">
          <p15:clr>
            <a:srgbClr val="F26B43"/>
          </p15:clr>
        </p15:guide>
        <p15:guide id="3" pos="7348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3809" userDrawn="1">
          <p15:clr>
            <a:srgbClr val="F26B43"/>
          </p15:clr>
        </p15:guide>
        <p15:guide id="6" pos="3900" userDrawn="1">
          <p15:clr>
            <a:srgbClr val="F26B43"/>
          </p15:clr>
        </p15:guide>
        <p15:guide id="7" pos="3719" userDrawn="1">
          <p15:clr>
            <a:srgbClr val="F26B43"/>
          </p15:clr>
        </p15:guide>
        <p15:guide id="8" pos="6077" userDrawn="1">
          <p15:clr>
            <a:srgbClr val="F26B43"/>
          </p15:clr>
        </p15:guide>
        <p15:guide id="9" orient="horz" pos="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en/development-tools/stm32cubemx.html" TargetMode="External"/><Relationship Id="rId2" Type="http://schemas.openxmlformats.org/officeDocument/2006/relationships/hyperlink" Target="http://www.st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www.st.com/en/development-tools/stm32cubeide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en/evaluation-tools/nucleo-g474re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hyperlink" Target="https://www.st.com/en/microcontrollers-microprocessors/stm32g474re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03735" y="1336093"/>
            <a:ext cx="10363200" cy="2092907"/>
          </a:xfrm>
        </p:spPr>
        <p:txBody>
          <a:bodyPr/>
          <a:lstStyle/>
          <a:p>
            <a:r>
              <a:rPr lang="en-US" sz="4000" b="1" noProof="0" dirty="0" smtClean="0"/>
              <a:t>STM32</a:t>
            </a:r>
            <a:br>
              <a:rPr lang="en-US" sz="4000" b="1" noProof="0" dirty="0" smtClean="0"/>
            </a:br>
            <a:r>
              <a:rPr lang="en-US" sz="4000" b="1" noProof="0" dirty="0" smtClean="0"/>
              <a:t>LED, Button, PWM, Analog Input,</a:t>
            </a:r>
            <a:br>
              <a:rPr lang="en-US" sz="4000" b="1" noProof="0" dirty="0" smtClean="0"/>
            </a:br>
            <a:r>
              <a:rPr lang="en-US" sz="4000" b="1" dirty="0" smtClean="0"/>
              <a:t>UART, </a:t>
            </a:r>
            <a:r>
              <a:rPr lang="en-US" sz="4000" b="1" dirty="0" err="1" smtClean="0"/>
              <a:t>FreeRTOS</a:t>
            </a:r>
            <a:endParaRPr lang="en-US" sz="4000" b="1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18135" y="4537364"/>
            <a:ext cx="8534400" cy="147890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18.10.2024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 bwMode="gray">
          <a:xfrm>
            <a:off x="786862" y="3828400"/>
            <a:ext cx="10363200" cy="708964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Student Lab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261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1729739"/>
            <a:ext cx="9215999" cy="457745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In this lab, we will use the demonstration code that provided by NUCLEO board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We will learn how to open STM32CubeMX and generate code to STM32CubeIDE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We will learn to run the code in debug mode of STM32CubeIDE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41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Lab1a: LED and Button from NUCLEO</a:t>
            </a:r>
            <a:endParaRPr lang="bg-B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926921" y="2831857"/>
            <a:ext cx="2941575" cy="29644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213235" y="4284594"/>
            <a:ext cx="1128156" cy="474643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197" y="2695686"/>
            <a:ext cx="4785775" cy="317781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456175" y="3390999"/>
            <a:ext cx="909787" cy="455407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46" y="1159114"/>
            <a:ext cx="983065" cy="10745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296" y="1367118"/>
            <a:ext cx="2188100" cy="26827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Open STM32MCubeMX</a:t>
            </a:r>
            <a:endParaRPr lang="bg-BG" sz="1600" b="0" dirty="0" err="1" smtClean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3991" y="431407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Click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84084" y="3074662"/>
            <a:ext cx="684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Type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4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896615" y="870011"/>
            <a:ext cx="8241683" cy="547752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505999" y="5139901"/>
            <a:ext cx="2760024" cy="455407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10074020" y="1261839"/>
            <a:ext cx="909787" cy="455407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6243" y="518293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Choose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12592" y="100270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7297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41" y="1225118"/>
            <a:ext cx="4331422" cy="4681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sp>
        <p:nvSpPr>
          <p:cNvPr id="6" name="Right Arrow 5"/>
          <p:cNvSpPr/>
          <p:nvPr/>
        </p:nvSpPr>
        <p:spPr>
          <a:xfrm>
            <a:off x="4431913" y="5451248"/>
            <a:ext cx="909787" cy="455407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1841" y="5494285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Leave others as default and click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72616" y="1961966"/>
            <a:ext cx="2368386" cy="59480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062315" y="856595"/>
            <a:ext cx="10292225" cy="55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835199"/>
            <a:ext cx="7309327" cy="5472000"/>
          </a:xfrm>
        </p:spPr>
        <p:txBody>
          <a:bodyPr/>
          <a:lstStyle/>
          <a:p>
            <a:r>
              <a:rPr lang="en-US" dirty="0" smtClean="0"/>
              <a:t>Check </a:t>
            </a:r>
            <a:r>
              <a:rPr lang="en-US" dirty="0" smtClean="0">
                <a:solidFill>
                  <a:srgbClr val="009B9B"/>
                </a:solidFill>
              </a:rPr>
              <a:t>Pinout &amp; Configuration </a:t>
            </a:r>
            <a:r>
              <a:rPr lang="en-US" dirty="0" smtClean="0"/>
              <a:t>that made by </a:t>
            </a:r>
            <a:r>
              <a:rPr lang="en-US" dirty="0" err="1" smtClean="0"/>
              <a:t>Nucleo</a:t>
            </a:r>
            <a:r>
              <a:rPr lang="en-US" dirty="0" smtClean="0"/>
              <a:t> board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5" y="2179630"/>
            <a:ext cx="5996833" cy="1970224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6318809" y="2179630"/>
            <a:ext cx="5472113" cy="239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32000" y="1779253"/>
            <a:ext cx="5472112" cy="16857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04" y="1779253"/>
            <a:ext cx="4643117" cy="41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</a:t>
            </a:r>
            <a:r>
              <a:rPr lang="en-US" dirty="0" smtClean="0"/>
              <a:t>and </a:t>
            </a:r>
            <a:r>
              <a:rPr lang="en-US" dirty="0"/>
              <a:t>Button from NUCLEO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smtClean="0">
                <a:solidFill>
                  <a:srgbClr val="009B9B"/>
                </a:solidFill>
              </a:rPr>
              <a:t>Clock </a:t>
            </a:r>
            <a:r>
              <a:rPr lang="en-US" dirty="0">
                <a:solidFill>
                  <a:srgbClr val="009B9B"/>
                </a:solidFill>
              </a:rPr>
              <a:t>Configuration </a:t>
            </a:r>
            <a:r>
              <a:rPr lang="en-US" dirty="0"/>
              <a:t>that made by </a:t>
            </a:r>
            <a:r>
              <a:rPr lang="en-US" dirty="0" err="1"/>
              <a:t>Nucleo</a:t>
            </a:r>
            <a:r>
              <a:rPr lang="en-US" dirty="0"/>
              <a:t> board</a:t>
            </a:r>
            <a:endParaRPr lang="bg-BG" dirty="0"/>
          </a:p>
          <a:p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114" y="1724753"/>
            <a:ext cx="8741783" cy="43566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7486" y="5277321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Leave everything as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default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0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41" y="965109"/>
            <a:ext cx="9482601" cy="5342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sp>
        <p:nvSpPr>
          <p:cNvPr id="11" name="Rectangle 10"/>
          <p:cNvSpPr/>
          <p:nvPr/>
        </p:nvSpPr>
        <p:spPr>
          <a:xfrm>
            <a:off x="7358598" y="3585681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Leave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others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as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default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754899" y="1730142"/>
            <a:ext cx="1285101" cy="68533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801804" y="2823099"/>
            <a:ext cx="1133440" cy="37111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7" y="874568"/>
            <a:ext cx="10077279" cy="54326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312224" y="1820452"/>
            <a:ext cx="1712028" cy="39008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56433" y="2205394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Leave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others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as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default and click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8675297">
            <a:off x="9317392" y="1543097"/>
            <a:ext cx="909787" cy="455407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4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432000" y="835199"/>
            <a:ext cx="11232000" cy="5640029"/>
          </a:xfrm>
        </p:spPr>
        <p:txBody>
          <a:bodyPr/>
          <a:lstStyle/>
          <a:p>
            <a:pPr lvl="1" indent="0" algn="ctr">
              <a:buNone/>
            </a:pPr>
            <a:endParaRPr lang="en-US" sz="2000" dirty="0" smtClean="0"/>
          </a:p>
          <a:p>
            <a:pPr lvl="1" indent="0" algn="ctr">
              <a:buNone/>
            </a:pPr>
            <a:r>
              <a:rPr lang="en-US" sz="2000" dirty="0"/>
              <a:t>STM32CubeMX and STM32CubeIDE</a:t>
            </a:r>
          </a:p>
          <a:p>
            <a:pPr lvl="1" indent="0" algn="ctr">
              <a:buNone/>
            </a:pPr>
            <a:endParaRPr lang="en-US" sz="2000" dirty="0" smtClean="0"/>
          </a:p>
          <a:p>
            <a:pPr lvl="1" indent="0" algn="ctr">
              <a:buNone/>
            </a:pPr>
            <a:endParaRPr lang="en-US" sz="1800" dirty="0"/>
          </a:p>
          <a:p>
            <a:pPr marL="627750" lvl="1" indent="-285750">
              <a:buFontTx/>
              <a:buChar char="-"/>
            </a:pPr>
            <a:r>
              <a:rPr lang="en-US" sz="1800" dirty="0" smtClean="0"/>
              <a:t>Both software are tools from STMicroelectronics (</a:t>
            </a:r>
            <a:r>
              <a:rPr lang="en-US" sz="1800" dirty="0" smtClean="0">
                <a:hlinkClick r:id="rId2"/>
              </a:rPr>
              <a:t>www.st.com</a:t>
            </a:r>
            <a:r>
              <a:rPr lang="en-US" sz="1800" dirty="0" smtClean="0"/>
              <a:t>)</a:t>
            </a:r>
          </a:p>
          <a:p>
            <a:pPr marL="627750" lvl="1" indent="-285750">
              <a:buFontTx/>
              <a:buChar char="-"/>
            </a:pPr>
            <a:endParaRPr lang="en-US" sz="1800" dirty="0" smtClean="0"/>
          </a:p>
          <a:p>
            <a:pPr lvl="1" indent="0">
              <a:buNone/>
            </a:pPr>
            <a:r>
              <a:rPr lang="en-US" sz="1800" dirty="0" smtClean="0">
                <a:solidFill>
                  <a:srgbClr val="007DC8"/>
                </a:solidFill>
              </a:rPr>
              <a:t>STM32CubeMX </a:t>
            </a:r>
          </a:p>
          <a:p>
            <a:pPr lvl="1" indent="0">
              <a:buNone/>
            </a:pPr>
            <a:r>
              <a:rPr lang="en-US" dirty="0" smtClean="0">
                <a:hlinkClick r:id="rId3"/>
              </a:rPr>
              <a:t>STM32CubeMX </a:t>
            </a:r>
            <a:r>
              <a:rPr lang="en-US" dirty="0">
                <a:hlinkClick r:id="rId3"/>
              </a:rPr>
              <a:t>- STM32Cube initialization code generator </a:t>
            </a:r>
            <a:r>
              <a:rPr lang="en-US" dirty="0" smtClean="0">
                <a:hlinkClick r:id="rId3"/>
              </a:rPr>
              <a:t>– STMicroelectronics</a:t>
            </a:r>
            <a:r>
              <a:rPr lang="en-US" dirty="0" smtClean="0"/>
              <a:t> </a:t>
            </a:r>
          </a:p>
          <a:p>
            <a:pPr marL="627750" lvl="1" indent="-285750">
              <a:buFontTx/>
              <a:buChar char="-"/>
            </a:pPr>
            <a:endParaRPr lang="en-US" sz="1800" dirty="0" smtClean="0"/>
          </a:p>
          <a:p>
            <a:pPr lvl="1" indent="0">
              <a:buNone/>
            </a:pPr>
            <a:r>
              <a:rPr lang="en-US" sz="1800" dirty="0" smtClean="0">
                <a:solidFill>
                  <a:srgbClr val="007DC8"/>
                </a:solidFill>
              </a:rPr>
              <a:t>STM32CubeIDE</a:t>
            </a:r>
            <a:endParaRPr lang="en-US" sz="1800" dirty="0">
              <a:solidFill>
                <a:srgbClr val="007DC8"/>
              </a:solidFill>
            </a:endParaRPr>
          </a:p>
          <a:p>
            <a:pPr lvl="1" indent="0">
              <a:buNone/>
            </a:pPr>
            <a:r>
              <a:rPr lang="en-US" dirty="0">
                <a:hlinkClick r:id="rId4"/>
              </a:rPr>
              <a:t>STM32CubeIDE - Integrated Development Environment for STM32 - STMicroelectronics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Basic Knowledge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591" y="5317922"/>
            <a:ext cx="749508" cy="667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4120" y="5504154"/>
            <a:ext cx="4618124" cy="26827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b="0" i="1" dirty="0" smtClean="0">
                <a:solidFill>
                  <a:srgbClr val="FF0000"/>
                </a:solidFill>
                <a:latin typeface="+mn-lt"/>
              </a:rPr>
              <a:t>You will need ST account to access these software</a:t>
            </a:r>
            <a:endParaRPr lang="bg-BG" sz="1600" b="0" i="1" dirty="0" err="1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42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444030" y="1716435"/>
            <a:ext cx="5472113" cy="85501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1444269" y="3412775"/>
            <a:ext cx="2735817" cy="1417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667" y="3889066"/>
            <a:ext cx="4442845" cy="22328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2000" y="1233189"/>
            <a:ext cx="7699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Sometimes it will ask for downloading new package. Click </a:t>
            </a:r>
            <a:r>
              <a:rPr lang="en-US" b="1" dirty="0" smtClean="0">
                <a:solidFill>
                  <a:srgbClr val="009B9B"/>
                </a:solidFill>
              </a:rPr>
              <a:t>Yes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to continue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2000" y="2900663"/>
            <a:ext cx="495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Click</a:t>
            </a:r>
            <a:r>
              <a:rPr lang="en-US" dirty="0" smtClean="0">
                <a:solidFill>
                  <a:srgbClr val="009B9B"/>
                </a:solidFill>
              </a:rPr>
              <a:t> </a:t>
            </a:r>
            <a:r>
              <a:rPr lang="en-US" b="1" dirty="0" smtClean="0">
                <a:solidFill>
                  <a:srgbClr val="009B9B"/>
                </a:solidFill>
              </a:rPr>
              <a:t>Open Project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when this window appears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72440" y="3412775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Choose or type workspace folder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1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428237" y="1088015"/>
            <a:ext cx="7039685" cy="51914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4566" y="2232045"/>
            <a:ext cx="486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 project will be opened in STM32CubeIDE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5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835199"/>
            <a:ext cx="6377172" cy="54720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Check </a:t>
            </a:r>
            <a:r>
              <a:rPr lang="en-US" i="1" dirty="0" err="1" smtClean="0"/>
              <a:t>main.c</a:t>
            </a:r>
            <a:r>
              <a:rPr lang="en-US" dirty="0" smtClean="0"/>
              <a:t>, double click to open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To build project:</a:t>
            </a:r>
          </a:p>
          <a:p>
            <a:pPr marL="627750" lvl="1" indent="-285750">
              <a:buFontTx/>
              <a:buChar char="-"/>
            </a:pPr>
            <a:r>
              <a:rPr lang="en-US" dirty="0" smtClean="0"/>
              <a:t>Right click on the project name and choose </a:t>
            </a:r>
            <a:r>
              <a:rPr lang="en-US" dirty="0" smtClean="0">
                <a:solidFill>
                  <a:srgbClr val="009B9B"/>
                </a:solidFill>
              </a:rPr>
              <a:t>Built Project </a:t>
            </a:r>
            <a:endParaRPr lang="bg-BG" dirty="0">
              <a:solidFill>
                <a:srgbClr val="009B9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24" y="2217531"/>
            <a:ext cx="5186052" cy="4027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596" y="2288030"/>
            <a:ext cx="2570466" cy="39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835199"/>
            <a:ext cx="10452022" cy="54720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From </a:t>
            </a:r>
            <a:r>
              <a:rPr lang="en-US" dirty="0" smtClean="0">
                <a:solidFill>
                  <a:srgbClr val="009B9B"/>
                </a:solidFill>
              </a:rPr>
              <a:t>Console</a:t>
            </a:r>
            <a:r>
              <a:rPr lang="en-US" dirty="0" smtClean="0"/>
              <a:t> tab, it can be seen whether the project is built successfully or not</a:t>
            </a:r>
          </a:p>
          <a:p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98" y="1714390"/>
            <a:ext cx="8192210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5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6441" y="4224792"/>
            <a:ext cx="5472475" cy="2123818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smtClean="0">
                <a:solidFill>
                  <a:srgbClr val="009B9B"/>
                </a:solidFill>
              </a:rPr>
              <a:t>Console</a:t>
            </a:r>
            <a:r>
              <a:rPr lang="en-US" dirty="0" smtClean="0"/>
              <a:t> tab of STM32CubeIDE</a:t>
            </a:r>
          </a:p>
          <a:p>
            <a:endParaRPr lang="en-US" dirty="0"/>
          </a:p>
          <a:p>
            <a:endParaRPr lang="bg-B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36441" y="4991530"/>
            <a:ext cx="7612953" cy="118182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952774">
            <a:off x="5004131" y="4680588"/>
            <a:ext cx="909787" cy="359221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807359" y="5611363"/>
            <a:ext cx="1712028" cy="3306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3980" y="1079194"/>
            <a:ext cx="4245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use serial print to monitor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814" y="949357"/>
            <a:ext cx="3526172" cy="378737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 bwMode="gray">
          <a:xfrm>
            <a:off x="236441" y="1747193"/>
            <a:ext cx="6571583" cy="2123818"/>
          </a:xfrm>
          <a:prstGeom prst="rect">
            <a:avLst/>
          </a:prstGeom>
        </p:spPr>
        <p:txBody>
          <a:bodyPr vert="horz" lIns="0" tIns="360000" rIns="0" bIns="360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000" indent="-34200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1600" indent="-34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4800" indent="-2304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1656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Go to the Device Manager and check the </a:t>
            </a:r>
            <a:r>
              <a:rPr lang="en-US" dirty="0" err="1" smtClean="0"/>
              <a:t>STLink</a:t>
            </a:r>
            <a:r>
              <a:rPr lang="en-US" dirty="0" smtClean="0"/>
              <a:t> Virtual COM Port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9585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634865" y="1103606"/>
            <a:ext cx="6571583" cy="2123818"/>
          </a:xfrm>
          <a:prstGeom prst="rect">
            <a:avLst/>
          </a:prstGeom>
        </p:spPr>
        <p:txBody>
          <a:bodyPr vert="horz" lIns="0" tIns="360000" rIns="0" bIns="360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000" indent="-34200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1600" indent="-34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4800" indent="-2304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1656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Put connection name and COM settings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9" y="2011557"/>
            <a:ext cx="3103159" cy="1612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593" y="2022988"/>
            <a:ext cx="3840813" cy="28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1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835199"/>
            <a:ext cx="9297925" cy="54720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Connect </a:t>
            </a:r>
            <a:r>
              <a:rPr lang="en-US" dirty="0"/>
              <a:t>NUCLEO-G474RE to </a:t>
            </a:r>
            <a:r>
              <a:rPr lang="en-US" dirty="0" smtClean="0"/>
              <a:t>PC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Click </a:t>
            </a:r>
            <a:r>
              <a:rPr lang="en-US" dirty="0" smtClean="0">
                <a:solidFill>
                  <a:srgbClr val="009B9B"/>
                </a:solidFill>
              </a:rPr>
              <a:t>Debug</a:t>
            </a:r>
            <a:r>
              <a:rPr lang="en-US" dirty="0" smtClean="0"/>
              <a:t> button </a:t>
            </a:r>
          </a:p>
          <a:p>
            <a:endParaRPr lang="en-US" dirty="0"/>
          </a:p>
          <a:p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88" y="1487228"/>
            <a:ext cx="2376952" cy="929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555" y="2478199"/>
            <a:ext cx="4593692" cy="382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41187" y="5308032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Leave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everything as default and click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909041">
            <a:off x="4337021" y="5672245"/>
            <a:ext cx="909787" cy="455407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7246701" y="3053778"/>
            <a:ext cx="3680779" cy="17070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23847" y="2556464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- Click </a:t>
            </a:r>
            <a:r>
              <a:rPr lang="en-US" b="1" dirty="0">
                <a:solidFill>
                  <a:srgbClr val="009B9B"/>
                </a:solidFill>
              </a:rPr>
              <a:t>Switch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if this window appears</a:t>
            </a:r>
            <a:endParaRPr lang="bg-BG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84" y="2548938"/>
            <a:ext cx="11649111" cy="1197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gray">
          <a:xfrm>
            <a:off x="634865" y="1325880"/>
            <a:ext cx="6571583" cy="1901544"/>
          </a:xfrm>
          <a:prstGeom prst="rect">
            <a:avLst/>
          </a:prstGeom>
        </p:spPr>
        <p:txBody>
          <a:bodyPr vert="horz" lIns="0" tIns="360000" rIns="0" bIns="360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000" indent="-34200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1600" indent="-34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4800" indent="-2304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1656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Choose the </a:t>
            </a:r>
            <a:r>
              <a:rPr lang="en-US" dirty="0" smtClean="0">
                <a:solidFill>
                  <a:srgbClr val="009B9B"/>
                </a:solidFill>
              </a:rPr>
              <a:t>Console</a:t>
            </a:r>
            <a:r>
              <a:rPr lang="en-US" dirty="0" smtClean="0"/>
              <a:t> to monitor  </a:t>
            </a:r>
            <a:endParaRPr lang="bg-BG" dirty="0"/>
          </a:p>
        </p:txBody>
      </p:sp>
      <p:sp>
        <p:nvSpPr>
          <p:cNvPr id="8" name="Right Arrow 7"/>
          <p:cNvSpPr/>
          <p:nvPr/>
        </p:nvSpPr>
        <p:spPr>
          <a:xfrm rot="1935945">
            <a:off x="10165173" y="2352170"/>
            <a:ext cx="909787" cy="455407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732724" y="3215712"/>
            <a:ext cx="1712028" cy="3306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0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4" y="1237783"/>
            <a:ext cx="11427757" cy="4666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sp>
        <p:nvSpPr>
          <p:cNvPr id="8" name="Right Arrow 7"/>
          <p:cNvSpPr/>
          <p:nvPr/>
        </p:nvSpPr>
        <p:spPr>
          <a:xfrm rot="14413058">
            <a:off x="1691512" y="1809606"/>
            <a:ext cx="909787" cy="455407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957" y="2628781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Click Resume button to run the code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Lab1a: LED and Button from NUCLEO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Observe on NUCLEO board: </a:t>
            </a:r>
          </a:p>
          <a:p>
            <a:pPr marL="627750" lvl="1" indent="-285750">
              <a:buFontTx/>
              <a:buChar char="-"/>
            </a:pPr>
            <a:endParaRPr lang="en-US" dirty="0" smtClean="0"/>
          </a:p>
          <a:p>
            <a:pPr marL="627750" lvl="1" indent="-285750">
              <a:buFontTx/>
              <a:buChar char="-"/>
            </a:pPr>
            <a:r>
              <a:rPr lang="en-US" dirty="0" smtClean="0"/>
              <a:t>LD2 must lit (ON, green LED) in the beginning</a:t>
            </a:r>
          </a:p>
          <a:p>
            <a:pPr marL="627750" lvl="1" indent="-285750">
              <a:buFontTx/>
              <a:buChar char="-"/>
            </a:pPr>
            <a:endParaRPr lang="en-US" dirty="0" smtClean="0"/>
          </a:p>
          <a:p>
            <a:pPr marL="627750" lvl="1" indent="-285750">
              <a:buFontTx/>
              <a:buChar char="-"/>
            </a:pPr>
            <a:r>
              <a:rPr lang="en-US" dirty="0" smtClean="0"/>
              <a:t>Every pressing of B1 (blue button), LD2 will be toggled (ON to be OFF, or OFF to be ON)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156" y="2123439"/>
            <a:ext cx="6093784" cy="400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432000" y="835199"/>
            <a:ext cx="11232000" cy="5640029"/>
          </a:xfrm>
        </p:spPr>
        <p:txBody>
          <a:bodyPr/>
          <a:lstStyle/>
          <a:p>
            <a:pPr lvl="1" indent="0" algn="ctr">
              <a:buNone/>
            </a:pPr>
            <a:endParaRPr lang="en-US" sz="2000" dirty="0" smtClean="0"/>
          </a:p>
          <a:p>
            <a:pPr lvl="1" indent="0" algn="ctr">
              <a:buNone/>
            </a:pPr>
            <a:r>
              <a:rPr lang="en-US" sz="2000" dirty="0" smtClean="0"/>
              <a:t>Development boards</a:t>
            </a:r>
            <a:endParaRPr lang="en-US" sz="2000" dirty="0"/>
          </a:p>
          <a:p>
            <a:pPr lvl="1" indent="0" algn="ctr">
              <a:buNone/>
            </a:pPr>
            <a:endParaRPr lang="en-US" sz="2000" dirty="0" smtClean="0"/>
          </a:p>
          <a:p>
            <a:pPr lvl="1" indent="0" algn="ctr">
              <a:buNone/>
            </a:pPr>
            <a:endParaRPr lang="en-US" sz="1800" dirty="0" smtClean="0"/>
          </a:p>
          <a:p>
            <a:pPr marL="627750" lvl="1" indent="-285750">
              <a:buFontTx/>
              <a:buChar char="-"/>
            </a:pPr>
            <a:r>
              <a:rPr lang="en-US" sz="1800" dirty="0" smtClean="0">
                <a:solidFill>
                  <a:srgbClr val="007DC8"/>
                </a:solidFill>
              </a:rPr>
              <a:t>NUCLEO-G474RE</a:t>
            </a:r>
            <a:r>
              <a:rPr lang="en-US" sz="1800" dirty="0" smtClean="0"/>
              <a:t> from STMicroelectronics</a:t>
            </a:r>
          </a:p>
          <a:p>
            <a:pPr lvl="1" indent="0">
              <a:buNone/>
            </a:pPr>
            <a:endParaRPr lang="en-US" sz="1800" dirty="0" smtClean="0"/>
          </a:p>
          <a:p>
            <a:r>
              <a:rPr lang="en-US" dirty="0" smtClean="0">
                <a:hlinkClick r:id="rId3"/>
              </a:rPr>
              <a:t>NUCLEO-G474RE - STM32 Nucleo-64 development board with STM32G474RE MCU, supports Arduino and ST </a:t>
            </a:r>
            <a:r>
              <a:rPr lang="en-US" dirty="0" err="1" smtClean="0">
                <a:hlinkClick r:id="rId3"/>
              </a:rPr>
              <a:t>morpho</a:t>
            </a:r>
            <a:r>
              <a:rPr lang="en-US" dirty="0" smtClean="0">
                <a:hlinkClick r:id="rId3"/>
              </a:rPr>
              <a:t> connectivity – STMicroelectronics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</a:t>
            </a:r>
            <a:r>
              <a:rPr lang="en-US" sz="1800" dirty="0" smtClean="0"/>
              <a:t>with </a:t>
            </a:r>
            <a:r>
              <a:rPr lang="en-US" sz="1800" dirty="0" smtClean="0">
                <a:solidFill>
                  <a:srgbClr val="007DC8"/>
                </a:solidFill>
              </a:rPr>
              <a:t>STM32G474RE</a:t>
            </a:r>
            <a:r>
              <a:rPr lang="en-US" sz="1800" dirty="0" smtClean="0"/>
              <a:t> MCU </a:t>
            </a:r>
          </a:p>
          <a:p>
            <a:endParaRPr lang="en-US" sz="1800" dirty="0" smtClean="0"/>
          </a:p>
          <a:p>
            <a:r>
              <a:rPr lang="en-US" dirty="0" smtClean="0">
                <a:hlinkClick r:id="rId4"/>
              </a:rPr>
              <a:t>STM32G474RE </a:t>
            </a:r>
            <a:r>
              <a:rPr lang="en-US" dirty="0">
                <a:hlinkClick r:id="rId4"/>
              </a:rPr>
              <a:t>- Mainstream Arm Cortex-M4 MCU 170 MHz with 512 Kbytes of Flash memory, Math Accelerator, HR Timer, High Analog level integration - STMicroelectronics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Basic Knowledge</a:t>
            </a:r>
            <a:endParaRPr lang="en-US" noProof="0" dirty="0"/>
          </a:p>
        </p:txBody>
      </p:sp>
      <p:pic>
        <p:nvPicPr>
          <p:cNvPr id="4" name="Picture 2" descr="NUCLEOF446RE Development Boards Kits ARM STM32 Nucleo64 development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7" b="14410"/>
          <a:stretch/>
        </p:blipFill>
        <p:spPr bwMode="auto">
          <a:xfrm>
            <a:off x="8419396" y="1149354"/>
            <a:ext cx="2642179" cy="19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2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2209800"/>
            <a:ext cx="10755544" cy="2223656"/>
          </a:xfrm>
        </p:spPr>
        <p:txBody>
          <a:bodyPr/>
          <a:lstStyle/>
          <a:p>
            <a:pPr algn="ctr"/>
            <a:r>
              <a:rPr lang="en-US" sz="2800" dirty="0" smtClean="0"/>
              <a:t>Lab1b </a:t>
            </a:r>
          </a:p>
          <a:p>
            <a:pPr algn="ctr"/>
            <a:r>
              <a:rPr lang="en-US" sz="2800" dirty="0" smtClean="0"/>
              <a:t>LED </a:t>
            </a:r>
            <a:r>
              <a:rPr lang="en-US" sz="2800" dirty="0"/>
              <a:t>and </a:t>
            </a:r>
            <a:r>
              <a:rPr lang="en-US" sz="2800" dirty="0" smtClean="0"/>
              <a:t>Button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72845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Lab1b: </a:t>
            </a:r>
            <a:r>
              <a:rPr lang="en-US" dirty="0"/>
              <a:t>LED and </a:t>
            </a:r>
            <a:r>
              <a:rPr lang="en-US" dirty="0" smtClean="0"/>
              <a:t>Button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1729739"/>
            <a:ext cx="9215999" cy="457745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In this lab, we will set LED and button in STM32CubeMX, not using NUCLEO board setting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We will get familiar with HAL functions for LED and button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We will still use LD2 (PA5) as LED (GPIO output)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We will still use B1 (PC13) as button (GPIO EXTI13)</a:t>
            </a:r>
          </a:p>
        </p:txBody>
      </p:sp>
    </p:spTree>
    <p:extLst>
      <p:ext uri="{BB962C8B-B14F-4D97-AF65-F5344CB8AC3E}">
        <p14:creationId xmlns:p14="http://schemas.microsoft.com/office/powerpoint/2010/main" val="322962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113182" y="2586957"/>
            <a:ext cx="2872989" cy="2712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Lab1b: LED and Button</a:t>
            </a:r>
            <a:endParaRPr lang="bg-BG" dirty="0"/>
          </a:p>
        </p:txBody>
      </p:sp>
      <p:sp>
        <p:nvSpPr>
          <p:cNvPr id="8" name="Right Arrow 7"/>
          <p:cNvSpPr/>
          <p:nvPr/>
        </p:nvSpPr>
        <p:spPr>
          <a:xfrm>
            <a:off x="793099" y="3319473"/>
            <a:ext cx="885247" cy="474643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46" y="1159114"/>
            <a:ext cx="983065" cy="10745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296" y="1367118"/>
            <a:ext cx="2188100" cy="26827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Open STM32MCubeMX</a:t>
            </a:r>
            <a:endParaRPr lang="bg-BG" sz="1600" b="0" dirty="0" err="1" smtClean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598" y="337212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Click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254" y="2586957"/>
            <a:ext cx="7524290" cy="26337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427220" y="3140731"/>
            <a:ext cx="1653540" cy="35748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217920" y="4687591"/>
            <a:ext cx="1379220" cy="28064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1574681">
            <a:off x="10417159" y="2480550"/>
            <a:ext cx="885247" cy="474643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844440" y="221762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Click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LED and Button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57865" y="1467779"/>
            <a:ext cx="4419983" cy="42066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6882746" y="1559227"/>
            <a:ext cx="4092295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LED and Button</a:t>
            </a:r>
            <a:endParaRPr lang="bg-B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87400" y="940874"/>
            <a:ext cx="9839960" cy="542665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683919" y="6036845"/>
            <a:ext cx="1162401" cy="3306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4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LED and Button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56920" y="1021900"/>
            <a:ext cx="10632440" cy="508940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429919" y="5855203"/>
            <a:ext cx="1172561" cy="3306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07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LED and Button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270760" y="1016431"/>
            <a:ext cx="7452360" cy="507645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461760" y="2451603"/>
            <a:ext cx="1168400" cy="3306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LED and Button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336040" y="908376"/>
            <a:ext cx="9167270" cy="527906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725920" y="2989287"/>
            <a:ext cx="863600" cy="43463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6040" y="2788128"/>
            <a:ext cx="550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Fill with 170 and it will find the solution automatically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37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" y="816800"/>
            <a:ext cx="10426328" cy="556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LED and Button</a:t>
            </a:r>
            <a:endParaRPr lang="bg-BG" dirty="0"/>
          </a:p>
        </p:txBody>
      </p:sp>
      <p:sp>
        <p:nvSpPr>
          <p:cNvPr id="6" name="Right Arrow 5"/>
          <p:cNvSpPr/>
          <p:nvPr/>
        </p:nvSpPr>
        <p:spPr>
          <a:xfrm rot="18675297">
            <a:off x="9471637" y="1187958"/>
            <a:ext cx="909787" cy="455407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459013" y="1295400"/>
            <a:ext cx="1881914" cy="81620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535214" y="2576774"/>
            <a:ext cx="1314801" cy="3306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3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LED and Button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86560" y="835199"/>
            <a:ext cx="4217916" cy="1857201"/>
          </a:xfrm>
        </p:spPr>
        <p:txBody>
          <a:bodyPr/>
          <a:lstStyle/>
          <a:p>
            <a:r>
              <a:rPr lang="en-US" dirty="0" smtClean="0"/>
              <a:t>Our code must be put between:</a:t>
            </a:r>
          </a:p>
          <a:p>
            <a:r>
              <a:rPr lang="en-US" dirty="0">
                <a:solidFill>
                  <a:srgbClr val="009B9B"/>
                </a:solidFill>
              </a:rPr>
              <a:t>/* USER CODE BEGIN </a:t>
            </a:r>
            <a:r>
              <a:rPr lang="en-US" dirty="0" smtClean="0">
                <a:solidFill>
                  <a:srgbClr val="009B9B"/>
                </a:solidFill>
              </a:rPr>
              <a:t>XXXX </a:t>
            </a:r>
            <a:r>
              <a:rPr lang="en-US" dirty="0">
                <a:solidFill>
                  <a:srgbClr val="009B9B"/>
                </a:solidFill>
              </a:rPr>
              <a:t>*/</a:t>
            </a:r>
          </a:p>
          <a:p>
            <a:r>
              <a:rPr lang="en-US" dirty="0" smtClean="0"/>
              <a:t>and</a:t>
            </a:r>
            <a:endParaRPr lang="en-US" dirty="0"/>
          </a:p>
          <a:p>
            <a:r>
              <a:rPr lang="en-US" dirty="0">
                <a:solidFill>
                  <a:srgbClr val="009B9B"/>
                </a:solidFill>
              </a:rPr>
              <a:t>/* USER CODE END </a:t>
            </a:r>
            <a:r>
              <a:rPr lang="en-US" dirty="0" smtClean="0">
                <a:solidFill>
                  <a:srgbClr val="009B9B"/>
                </a:solidFill>
              </a:rPr>
              <a:t>XXXX </a:t>
            </a:r>
            <a:r>
              <a:rPr lang="en-US" dirty="0">
                <a:solidFill>
                  <a:srgbClr val="009B9B"/>
                </a:solidFill>
              </a:rPr>
              <a:t>*/</a:t>
            </a:r>
          </a:p>
          <a:p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HAL functions for GPIO can be found in file:</a:t>
            </a:r>
          </a:p>
          <a:p>
            <a:r>
              <a:rPr lang="en-US" i="1" dirty="0" smtClean="0"/>
              <a:t>stm32g4xx_hal_gpio.c</a:t>
            </a:r>
          </a:p>
          <a:p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72" y="1290141"/>
            <a:ext cx="891552" cy="794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542" y="1814599"/>
            <a:ext cx="3447018" cy="43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8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Knowledge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835199"/>
            <a:ext cx="5472475" cy="5653524"/>
          </a:xfrm>
        </p:spPr>
        <p:txBody>
          <a:bodyPr/>
          <a:lstStyle/>
          <a:p>
            <a:r>
              <a:rPr lang="en-US" dirty="0" smtClean="0"/>
              <a:t>Microcontroller</a:t>
            </a:r>
            <a:r>
              <a:rPr lang="en-US" dirty="0"/>
              <a:t>: </a:t>
            </a:r>
            <a:r>
              <a:rPr lang="en-US" dirty="0" smtClean="0">
                <a:solidFill>
                  <a:srgbClr val="007DC8"/>
                </a:solidFill>
              </a:rPr>
              <a:t>STM32G474RE</a:t>
            </a:r>
            <a:endParaRPr lang="en-US" dirty="0">
              <a:solidFill>
                <a:srgbClr val="007DC8"/>
              </a:solidFill>
            </a:endParaRPr>
          </a:p>
          <a:p>
            <a:r>
              <a:rPr lang="en-US" dirty="0"/>
              <a:t>  - Core: ARM Cortex-M4</a:t>
            </a:r>
          </a:p>
          <a:p>
            <a:r>
              <a:rPr lang="en-US" dirty="0"/>
              <a:t>  - Frequency: </a:t>
            </a:r>
            <a:r>
              <a:rPr lang="en-US" dirty="0" smtClean="0"/>
              <a:t>170 </a:t>
            </a:r>
            <a:r>
              <a:rPr lang="en-US" dirty="0"/>
              <a:t>MHz</a:t>
            </a:r>
          </a:p>
          <a:p>
            <a:r>
              <a:rPr lang="en-US" dirty="0"/>
              <a:t>  - Architecture: 32-bit RISC</a:t>
            </a:r>
          </a:p>
          <a:p>
            <a:r>
              <a:rPr lang="en-US" dirty="0"/>
              <a:t>Memory:</a:t>
            </a:r>
          </a:p>
          <a:p>
            <a:r>
              <a:rPr lang="en-US" dirty="0"/>
              <a:t>  - Flash Memory: 512 KB</a:t>
            </a:r>
          </a:p>
          <a:p>
            <a:r>
              <a:rPr lang="en-US" dirty="0"/>
              <a:t>  - SRAM: </a:t>
            </a:r>
            <a:r>
              <a:rPr lang="en-US" dirty="0" smtClean="0"/>
              <a:t>96 </a:t>
            </a:r>
            <a:r>
              <a:rPr lang="en-US" dirty="0"/>
              <a:t>KB</a:t>
            </a:r>
          </a:p>
          <a:p>
            <a:r>
              <a:rPr lang="en-US" dirty="0" smtClean="0"/>
              <a:t>Peripheral / Communication </a:t>
            </a:r>
            <a:r>
              <a:rPr lang="en-US" dirty="0"/>
              <a:t>Interfaces:</a:t>
            </a:r>
          </a:p>
          <a:p>
            <a:r>
              <a:rPr lang="en-US" dirty="0"/>
              <a:t>  - </a:t>
            </a:r>
            <a:r>
              <a:rPr lang="en-US" dirty="0">
                <a:solidFill>
                  <a:srgbClr val="007DC8"/>
                </a:solidFill>
              </a:rPr>
              <a:t>SPI</a:t>
            </a:r>
            <a:r>
              <a:rPr lang="en-US" dirty="0"/>
              <a:t>: Dual mode </a:t>
            </a:r>
            <a:r>
              <a:rPr lang="en-US" dirty="0" err="1"/>
              <a:t>QuadSPI</a:t>
            </a:r>
            <a:r>
              <a:rPr lang="en-US" dirty="0"/>
              <a:t> </a:t>
            </a:r>
            <a:r>
              <a:rPr lang="en-US" dirty="0" smtClean="0"/>
              <a:t>interface, </a:t>
            </a:r>
          </a:p>
          <a:p>
            <a:r>
              <a:rPr lang="en-US" dirty="0"/>
              <a:t> </a:t>
            </a:r>
            <a:r>
              <a:rPr lang="en-US" dirty="0" smtClean="0"/>
              <a:t> - </a:t>
            </a:r>
            <a:r>
              <a:rPr lang="en-US" dirty="0" smtClean="0">
                <a:solidFill>
                  <a:srgbClr val="007DC8"/>
                </a:solidFill>
              </a:rPr>
              <a:t>UART/USART</a:t>
            </a:r>
            <a:r>
              <a:rPr lang="en-US" dirty="0" smtClean="0"/>
              <a:t>: 5 channels, including USB</a:t>
            </a:r>
          </a:p>
          <a:p>
            <a:r>
              <a:rPr lang="en-US" dirty="0"/>
              <a:t> </a:t>
            </a:r>
            <a:r>
              <a:rPr lang="en-US" dirty="0" smtClean="0"/>
              <a:t> - </a:t>
            </a:r>
            <a:r>
              <a:rPr lang="en-US" dirty="0">
                <a:solidFill>
                  <a:srgbClr val="007DC8"/>
                </a:solidFill>
              </a:rPr>
              <a:t>LIN</a:t>
            </a:r>
            <a:r>
              <a:rPr lang="en-US" dirty="0"/>
              <a:t>: LIN support via USART</a:t>
            </a:r>
          </a:p>
          <a:p>
            <a:r>
              <a:rPr lang="en-US" dirty="0"/>
              <a:t>  - I2C: </a:t>
            </a:r>
            <a:r>
              <a:rPr lang="en-US" dirty="0" smtClean="0"/>
              <a:t>4 </a:t>
            </a:r>
            <a:r>
              <a:rPr lang="en-US" dirty="0"/>
              <a:t>interfaces</a:t>
            </a:r>
          </a:p>
          <a:p>
            <a:r>
              <a:rPr lang="en-US" dirty="0"/>
              <a:t>  - </a:t>
            </a:r>
            <a:r>
              <a:rPr lang="en-US" dirty="0">
                <a:solidFill>
                  <a:srgbClr val="007DC8"/>
                </a:solidFill>
              </a:rPr>
              <a:t>ADC</a:t>
            </a:r>
            <a:r>
              <a:rPr lang="en-US" dirty="0"/>
              <a:t>: </a:t>
            </a:r>
            <a:r>
              <a:rPr lang="en-US" dirty="0" smtClean="0"/>
              <a:t>5 x 12-bit </a:t>
            </a:r>
            <a:r>
              <a:rPr lang="en-US" dirty="0"/>
              <a:t>ADCs, up to </a:t>
            </a:r>
            <a:r>
              <a:rPr lang="en-US" dirty="0" smtClean="0"/>
              <a:t>42 </a:t>
            </a:r>
            <a:r>
              <a:rPr lang="en-US" dirty="0"/>
              <a:t>channels</a:t>
            </a:r>
          </a:p>
          <a:p>
            <a:r>
              <a:rPr lang="en-US" dirty="0"/>
              <a:t>  - DAC: </a:t>
            </a:r>
            <a:r>
              <a:rPr lang="en-US" dirty="0" smtClean="0"/>
              <a:t>12-bit DAC, 7 channels</a:t>
            </a:r>
          </a:p>
          <a:p>
            <a:r>
              <a:rPr lang="en-US" dirty="0"/>
              <a:t> </a:t>
            </a:r>
            <a:r>
              <a:rPr lang="en-US" dirty="0" smtClean="0"/>
              <a:t> - </a:t>
            </a:r>
            <a:r>
              <a:rPr lang="en-US" dirty="0">
                <a:solidFill>
                  <a:srgbClr val="007DC8"/>
                </a:solidFill>
              </a:rPr>
              <a:t>GPIO</a:t>
            </a:r>
            <a:r>
              <a:rPr lang="en-US" dirty="0"/>
              <a:t>: Up to </a:t>
            </a:r>
            <a:r>
              <a:rPr lang="en-US" dirty="0" smtClean="0"/>
              <a:t>107 </a:t>
            </a:r>
            <a:r>
              <a:rPr lang="en-US" dirty="0"/>
              <a:t>pins</a:t>
            </a:r>
          </a:p>
          <a:p>
            <a:r>
              <a:rPr lang="en-US" dirty="0"/>
              <a:t>  - Timers: </a:t>
            </a:r>
            <a:r>
              <a:rPr lang="en-US" dirty="0" smtClean="0"/>
              <a:t>17 </a:t>
            </a:r>
            <a:r>
              <a:rPr lang="en-US" dirty="0"/>
              <a:t>timers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- </a:t>
            </a:r>
            <a:r>
              <a:rPr lang="en-US" dirty="0"/>
              <a:t>DMA: 16 streams, 16-bit data bus</a:t>
            </a:r>
            <a:endParaRPr lang="bg-BG" dirty="0"/>
          </a:p>
          <a:p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455629" y="1091953"/>
            <a:ext cx="5845645" cy="5396770"/>
          </a:xfrm>
        </p:spPr>
        <p:txBody>
          <a:bodyPr/>
          <a:lstStyle/>
          <a:p>
            <a:r>
              <a:rPr lang="en-US" dirty="0"/>
              <a:t>Operating System Support:</a:t>
            </a:r>
          </a:p>
          <a:p>
            <a:r>
              <a:rPr lang="en-US" dirty="0"/>
              <a:t>  - </a:t>
            </a:r>
            <a:r>
              <a:rPr lang="en-US" dirty="0" err="1">
                <a:solidFill>
                  <a:srgbClr val="007DC8"/>
                </a:solidFill>
              </a:rPr>
              <a:t>FreeRTOS</a:t>
            </a:r>
            <a:r>
              <a:rPr lang="en-US" dirty="0"/>
              <a:t>: Supported</a:t>
            </a:r>
          </a:p>
          <a:p>
            <a:r>
              <a:rPr lang="en-US" dirty="0"/>
              <a:t>Debugging and Programming:</a:t>
            </a:r>
          </a:p>
          <a:p>
            <a:r>
              <a:rPr lang="en-US" dirty="0"/>
              <a:t>  - On-board Debugger: STLINK-V3E </a:t>
            </a:r>
            <a:r>
              <a:rPr lang="en-US" dirty="0" smtClean="0"/>
              <a:t>debugger/programmer</a:t>
            </a:r>
          </a:p>
          <a:p>
            <a:r>
              <a:rPr lang="en-US" dirty="0" smtClean="0"/>
              <a:t>  </a:t>
            </a:r>
            <a:r>
              <a:rPr lang="en-US" dirty="0"/>
              <a:t>- IDE Compatibility: STM32CubeIDE, </a:t>
            </a:r>
            <a:r>
              <a:rPr lang="en-US" dirty="0" err="1"/>
              <a:t>Keil</a:t>
            </a:r>
            <a:r>
              <a:rPr lang="en-US" dirty="0"/>
              <a:t> MDK-ARM, </a:t>
            </a:r>
            <a:r>
              <a:rPr lang="en-US" dirty="0" smtClean="0"/>
              <a:t>IAR</a:t>
            </a:r>
          </a:p>
          <a:p>
            <a:r>
              <a:rPr lang="en-US" dirty="0"/>
              <a:t> </a:t>
            </a:r>
            <a:r>
              <a:rPr lang="en-US" dirty="0" smtClean="0"/>
              <a:t>   Embedded Workbench</a:t>
            </a:r>
          </a:p>
          <a:p>
            <a:r>
              <a:rPr lang="en-US" dirty="0" smtClean="0"/>
              <a:t>Expansion connectors:</a:t>
            </a:r>
            <a:endParaRPr lang="en-US" dirty="0"/>
          </a:p>
          <a:p>
            <a:r>
              <a:rPr lang="en-US" dirty="0"/>
              <a:t>  - Arduino Uno V3 Connectivity</a:t>
            </a:r>
          </a:p>
          <a:p>
            <a:r>
              <a:rPr lang="en-US" dirty="0"/>
              <a:t>  - ST </a:t>
            </a:r>
            <a:r>
              <a:rPr lang="en-US" dirty="0" err="1" smtClean="0"/>
              <a:t>morpho</a:t>
            </a:r>
            <a:r>
              <a:rPr lang="en-US" dirty="0" smtClean="0"/>
              <a:t> headers</a:t>
            </a:r>
            <a:endParaRPr lang="en-US" dirty="0"/>
          </a:p>
          <a:p>
            <a:r>
              <a:rPr lang="en-US" dirty="0" smtClean="0"/>
              <a:t>Additional </a:t>
            </a:r>
            <a:r>
              <a:rPr lang="en-US" dirty="0"/>
              <a:t>Features: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/>
              <a:t>CRC Calculation Unit</a:t>
            </a:r>
          </a:p>
          <a:p>
            <a:r>
              <a:rPr lang="en-US" dirty="0"/>
              <a:t>  - True Random Number Generator</a:t>
            </a:r>
          </a:p>
          <a:p>
            <a:r>
              <a:rPr lang="en-US" dirty="0"/>
              <a:t>  </a:t>
            </a:r>
            <a:endParaRPr lang="bg-BG" dirty="0"/>
          </a:p>
          <a:p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006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LED and Button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0" y="845359"/>
            <a:ext cx="5472475" cy="5472000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i="1" dirty="0" err="1" smtClean="0"/>
              <a:t>main.c</a:t>
            </a:r>
            <a:endParaRPr lang="bg-BG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663578" y="4306893"/>
            <a:ext cx="3596952" cy="2095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130" y="1083071"/>
            <a:ext cx="3688400" cy="2270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475" y="1215151"/>
            <a:ext cx="3406435" cy="12193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04475" y="335402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uild and debug code</a:t>
            </a: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Observe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</a:p>
          <a:p>
            <a:pPr marL="627750" lvl="1" indent="-285750">
              <a:buFontTx/>
              <a:buChar char="-"/>
            </a:pP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627750" lvl="1" indent="-285750">
              <a:buFontTx/>
              <a:buChar char="-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LD2 must lit (ON, green LED) in the beginning</a:t>
            </a:r>
          </a:p>
          <a:p>
            <a:pPr marL="627750" lvl="1" indent="-285750">
              <a:buFontTx/>
              <a:buChar char="-"/>
            </a:pP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627750" lvl="1" indent="-285750">
              <a:buFontTx/>
              <a:buChar char="-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Every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pressing of B1 (blue button), LD2 will be toggled (ON to be OFF, or OFF to be ON)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578" y="3591740"/>
            <a:ext cx="3962743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2209800"/>
            <a:ext cx="10755544" cy="2223656"/>
          </a:xfrm>
        </p:spPr>
        <p:txBody>
          <a:bodyPr/>
          <a:lstStyle/>
          <a:p>
            <a:pPr algn="ctr"/>
            <a:r>
              <a:rPr lang="en-US" sz="2800" dirty="0" smtClean="0"/>
              <a:t>Lab1b </a:t>
            </a:r>
          </a:p>
          <a:p>
            <a:pPr algn="ctr"/>
            <a:r>
              <a:rPr lang="en-US" sz="2800" dirty="0" smtClean="0"/>
              <a:t>PWM</a:t>
            </a:r>
            <a:r>
              <a:rPr lang="en-US" sz="2800" dirty="0"/>
              <a:t> </a:t>
            </a:r>
            <a:r>
              <a:rPr lang="en-US" sz="2800" dirty="0" smtClean="0"/>
              <a:t>and </a:t>
            </a:r>
            <a:r>
              <a:rPr lang="en-US" sz="2800" dirty="0" err="1" smtClean="0"/>
              <a:t>FreeRTOS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91493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Lab1b: PWM and </a:t>
            </a:r>
            <a:r>
              <a:rPr lang="en-US" dirty="0" err="1" smtClean="0"/>
              <a:t>FreeRTOS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1729739"/>
            <a:ext cx="9215999" cy="457745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In this lab, we will set LED controlled by PWM in STM32CubeMX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We will use PA5 as TIM2_CH1. Timer 2 channel 1 will be set as PWM generator.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lvl="1" indent="0">
              <a:buNone/>
            </a:pPr>
            <a:r>
              <a:rPr lang="en-US" dirty="0" smtClean="0">
                <a:solidFill>
                  <a:srgbClr val="009B9B"/>
                </a:solidFill>
              </a:rPr>
              <a:t>	F (PWM) = F (Clock) / ((Prescaler+1) (Period+1))</a:t>
            </a:r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r>
              <a:rPr lang="en-US" dirty="0" smtClean="0"/>
              <a:t>	We will use: 170MHz / (169+1)(9999+1) = 100 Hz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We will still use B1 (PC13) as button (GPIO EXTI13)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We will </a:t>
            </a:r>
            <a:r>
              <a:rPr lang="en-US" dirty="0" smtClean="0"/>
              <a:t>use </a:t>
            </a:r>
            <a:r>
              <a:rPr lang="en-US" dirty="0" err="1" smtClean="0"/>
              <a:t>FreeRTOS</a:t>
            </a:r>
            <a:r>
              <a:rPr lang="en-US" dirty="0" smtClean="0"/>
              <a:t> based code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9B9B"/>
                </a:solidFill>
              </a:rPr>
              <a:t>Clock Configuration </a:t>
            </a:r>
            <a:r>
              <a:rPr lang="en-US" dirty="0" smtClean="0"/>
              <a:t>tab will be the same as previous example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521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19" y="864759"/>
            <a:ext cx="4936292" cy="5429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PWM and </a:t>
            </a:r>
            <a:r>
              <a:rPr lang="en-US" dirty="0" err="1"/>
              <a:t>FreeRTOS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56691" y="1351168"/>
            <a:ext cx="4333964" cy="42058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73890" y="2408892"/>
            <a:ext cx="3664529" cy="17992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7799" y="4132945"/>
            <a:ext cx="3664529" cy="17992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7799" y="4470407"/>
            <a:ext cx="3664529" cy="17992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39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PWM and </a:t>
            </a:r>
            <a:r>
              <a:rPr lang="en-US" dirty="0" err="1"/>
              <a:t>FreeRTOS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" y="958704"/>
            <a:ext cx="5652654" cy="45123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36624" y="1607318"/>
            <a:ext cx="1593273" cy="1870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92926" y="3907171"/>
            <a:ext cx="2022765" cy="19377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89" y="958704"/>
            <a:ext cx="5504426" cy="296983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83237" y="3008373"/>
            <a:ext cx="2722418" cy="20652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51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8" y="903438"/>
            <a:ext cx="5510527" cy="3405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PWM and </a:t>
            </a:r>
            <a:r>
              <a:rPr lang="en-US" dirty="0" err="1"/>
              <a:t>FreeRTOS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369" y="1089437"/>
            <a:ext cx="5984917" cy="25196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76308" y="2782227"/>
            <a:ext cx="3664529" cy="17992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63" y="4485556"/>
            <a:ext cx="2011587" cy="157968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27826" y="2606101"/>
            <a:ext cx="4028094" cy="3048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838" y="4485556"/>
            <a:ext cx="2152071" cy="16752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77276" y="3893327"/>
            <a:ext cx="4895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Select </a:t>
            </a:r>
            <a:r>
              <a:rPr lang="en-US" b="1" dirty="0" err="1" smtClean="0">
                <a:solidFill>
                  <a:srgbClr val="009B9B"/>
                </a:solidFill>
              </a:rPr>
              <a:t>Timebase</a:t>
            </a:r>
            <a:r>
              <a:rPr lang="en-US" b="1" dirty="0" smtClean="0">
                <a:solidFill>
                  <a:srgbClr val="009B9B"/>
                </a:solidFill>
              </a:rPr>
              <a:t> Source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other than </a:t>
            </a:r>
            <a:r>
              <a:rPr lang="en-US" b="1" dirty="0" err="1" smtClean="0">
                <a:solidFill>
                  <a:srgbClr val="009B9B"/>
                </a:solidFill>
              </a:rPr>
              <a:t>SysTick</a:t>
            </a:r>
            <a:r>
              <a:rPr lang="en-US" dirty="0" smtClean="0">
                <a:solidFill>
                  <a:srgbClr val="009B9B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 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FreeRTOS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based code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75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LED and PWM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LD2 will dim based on PWM value.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i="1" dirty="0" err="1" smtClean="0"/>
              <a:t>main.c</a:t>
            </a:r>
            <a:r>
              <a:rPr lang="en-US" i="1" dirty="0" smtClean="0"/>
              <a:t> </a:t>
            </a:r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 smtClean="0"/>
          </a:p>
          <a:p>
            <a:endParaRPr lang="bg-BG" i="1" dirty="0"/>
          </a:p>
        </p:txBody>
      </p:sp>
      <p:sp>
        <p:nvSpPr>
          <p:cNvPr id="8" name="Rectangle 7"/>
          <p:cNvSpPr/>
          <p:nvPr/>
        </p:nvSpPr>
        <p:spPr>
          <a:xfrm>
            <a:off x="5040000" y="455198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uild and debug code</a:t>
            </a: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Observe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</a:p>
          <a:p>
            <a:pPr marL="627750" lvl="1" indent="-285750">
              <a:buFontTx/>
              <a:buChar char="-"/>
            </a:pP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627750" lvl="1" indent="-285750">
              <a:buFontTx/>
              <a:buChar char="-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LD2 must dim repeatedly OFF to 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09" y="2200325"/>
            <a:ext cx="3909399" cy="472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09" y="2917148"/>
            <a:ext cx="2347163" cy="495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508" y="1633048"/>
            <a:ext cx="3650296" cy="24386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000" y="1633048"/>
            <a:ext cx="3627434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Lab1b: </a:t>
            </a:r>
            <a:r>
              <a:rPr lang="en-US" dirty="0" smtClean="0"/>
              <a:t>LED, Button, </a:t>
            </a:r>
            <a:r>
              <a:rPr lang="en-US" dirty="0"/>
              <a:t>and PWM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835199"/>
            <a:ext cx="10736108" cy="1126766"/>
          </a:xfrm>
        </p:spPr>
        <p:txBody>
          <a:bodyPr/>
          <a:lstStyle/>
          <a:p>
            <a:pPr algn="ctr"/>
            <a:r>
              <a:rPr lang="en-US" sz="2400" dirty="0" smtClean="0"/>
              <a:t>Exercise 1</a:t>
            </a:r>
            <a:endParaRPr lang="en-US" sz="2400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431999" y="1877292"/>
            <a:ext cx="10878151" cy="4363710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sz="1800" dirty="0" smtClean="0"/>
              <a:t>Modify the code: Use both tasks (Task1 and Task2)</a:t>
            </a:r>
          </a:p>
          <a:p>
            <a:endParaRPr lang="en-US" dirty="0" smtClean="0"/>
          </a:p>
          <a:p>
            <a:r>
              <a:rPr lang="en-US" dirty="0" smtClean="0"/>
              <a:t>Task1 : Once </a:t>
            </a:r>
            <a:r>
              <a:rPr lang="en-US" dirty="0"/>
              <a:t>button B1 is pressed, LD2 brightness will increase (min to max in 1s).</a:t>
            </a:r>
          </a:p>
          <a:p>
            <a:r>
              <a:rPr lang="en-US" dirty="0" smtClean="0"/>
              <a:t>Task2 : When </a:t>
            </a:r>
            <a:r>
              <a:rPr lang="en-US" dirty="0"/>
              <a:t>the brightness reaches maximum, in next pressed button of B1, LD2 brightness will decrease (max to min in 1s).</a:t>
            </a:r>
          </a:p>
          <a:p>
            <a:r>
              <a:rPr lang="en-US" dirty="0"/>
              <a:t>And so on…</a:t>
            </a:r>
          </a:p>
        </p:txBody>
      </p:sp>
      <p:pic>
        <p:nvPicPr>
          <p:cNvPr id="7" name="20241017_1618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3096" y="3567606"/>
            <a:ext cx="5575956" cy="257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2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2209800"/>
            <a:ext cx="10755544" cy="2223656"/>
          </a:xfrm>
        </p:spPr>
        <p:txBody>
          <a:bodyPr/>
          <a:lstStyle/>
          <a:p>
            <a:pPr algn="ctr"/>
            <a:r>
              <a:rPr lang="en-US" sz="2800" dirty="0" smtClean="0"/>
              <a:t>Lab1c </a:t>
            </a:r>
          </a:p>
          <a:p>
            <a:pPr algn="ctr"/>
            <a:r>
              <a:rPr lang="en-US" sz="2800" dirty="0"/>
              <a:t>Analog Input (ADC)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41616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784273" y="921633"/>
            <a:ext cx="5423791" cy="4410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Lab1c: Analog </a:t>
            </a:r>
            <a:r>
              <a:rPr lang="en-US" dirty="0"/>
              <a:t>I</a:t>
            </a:r>
            <a:r>
              <a:rPr lang="en-US" dirty="0" smtClean="0"/>
              <a:t>nput (ADC)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2729" y="1251757"/>
            <a:ext cx="9215999" cy="457745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In this lab, we will set analog input pins.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627750" lvl="1" indent="-285750">
              <a:buFontTx/>
              <a:buChar char="-"/>
            </a:pPr>
            <a:r>
              <a:rPr lang="en-US" dirty="0" smtClean="0"/>
              <a:t>Analog input is converted to digital using ADC</a:t>
            </a:r>
          </a:p>
          <a:p>
            <a:pPr marL="627750" lvl="1" indent="-285750">
              <a:buFontTx/>
              <a:buChar char="-"/>
            </a:pPr>
            <a:r>
              <a:rPr lang="en-US" dirty="0" smtClean="0"/>
              <a:t>We use 12-bit ADC (ADC value is 0 - 4095)</a:t>
            </a:r>
          </a:p>
          <a:p>
            <a:pPr lvl="1" indent="0">
              <a:buNone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We will use PC0 and PC3 as analog input.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We will read voltages from PC0 and PC3 </a:t>
            </a:r>
          </a:p>
          <a:p>
            <a:r>
              <a:rPr lang="en-US" dirty="0"/>
              <a:t> </a:t>
            </a:r>
            <a:r>
              <a:rPr lang="en-US" dirty="0" smtClean="0"/>
              <a:t>    (using ADC polling conversion)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We will use </a:t>
            </a:r>
            <a:r>
              <a:rPr lang="en-US" dirty="0" err="1"/>
              <a:t>FreeRTOS</a:t>
            </a:r>
            <a:r>
              <a:rPr lang="en-US" dirty="0"/>
              <a:t> based </a:t>
            </a:r>
            <a:r>
              <a:rPr lang="en-US" dirty="0" smtClean="0"/>
              <a:t>code, the same as previous example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9B9B"/>
                </a:solidFill>
              </a:rPr>
              <a:t>Clock Configuration </a:t>
            </a:r>
            <a:r>
              <a:rPr lang="en-US" dirty="0"/>
              <a:t>tab will </a:t>
            </a:r>
            <a:r>
              <a:rPr lang="en-US" dirty="0" smtClean="0"/>
              <a:t>also be </a:t>
            </a:r>
            <a:r>
              <a:rPr lang="en-US" dirty="0"/>
              <a:t>the same as previous example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Oval 4"/>
          <p:cNvSpPr/>
          <p:nvPr/>
        </p:nvSpPr>
        <p:spPr>
          <a:xfrm>
            <a:off x="6099228" y="4426485"/>
            <a:ext cx="1873601" cy="3306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29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Knowledge: </a:t>
            </a:r>
            <a:r>
              <a:rPr lang="en-US" dirty="0" err="1" smtClean="0"/>
              <a:t>Nucleo</a:t>
            </a:r>
            <a:r>
              <a:rPr lang="en-US" dirty="0" smtClean="0"/>
              <a:t> board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48495" y="931787"/>
            <a:ext cx="4673117" cy="54721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073172" y="2629423"/>
            <a:ext cx="380579" cy="611080"/>
          </a:xfrm>
          <a:prstGeom prst="ellipse">
            <a:avLst/>
          </a:prstGeom>
          <a:noFill/>
          <a:ln w="38100">
            <a:solidFill>
              <a:srgbClr val="38F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151123" y="2459346"/>
            <a:ext cx="916416" cy="81799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endCxn id="13" idx="3"/>
          </p:cNvCxnSpPr>
          <p:nvPr/>
        </p:nvCxnSpPr>
        <p:spPr>
          <a:xfrm flipH="1">
            <a:off x="6815262" y="2868342"/>
            <a:ext cx="1335862" cy="32726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23855" y="3061471"/>
            <a:ext cx="1391407" cy="26827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User Button B1</a:t>
            </a:r>
            <a:endParaRPr lang="bg-BG" sz="1600" b="0" dirty="0" err="1" smtClean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22685" y="4278876"/>
            <a:ext cx="1320874" cy="26827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User LED LD2</a:t>
            </a:r>
            <a:endParaRPr lang="bg-BG" sz="1600" b="0" dirty="0" err="1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660175" y="3177326"/>
            <a:ext cx="2522731" cy="1249283"/>
          </a:xfrm>
          <a:prstGeom prst="line">
            <a:avLst/>
          </a:prstGeom>
          <a:ln w="38100">
            <a:solidFill>
              <a:srgbClr val="38FE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9" y="931787"/>
            <a:ext cx="4556756" cy="54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Lab1c: Analog Input (ADC)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78" y="1330607"/>
            <a:ext cx="4618120" cy="443522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067" y="835199"/>
            <a:ext cx="4755292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Lab1c: Analog Input (ADC)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558224" y="886351"/>
            <a:ext cx="6106726" cy="5420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4" y="1856509"/>
            <a:ext cx="4743921" cy="31657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83327" y="2999509"/>
            <a:ext cx="1593273" cy="1870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83326" y="3477681"/>
            <a:ext cx="1593273" cy="1870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54727" y="4475018"/>
            <a:ext cx="2135291" cy="16625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54727" y="4835237"/>
            <a:ext cx="2696400" cy="101830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54727" y="2794982"/>
            <a:ext cx="3299073" cy="14910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Lab1c: Analog Input (ADC)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41" y="929089"/>
            <a:ext cx="4353332" cy="5417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294" y="929089"/>
            <a:ext cx="4356941" cy="55060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41964" y="5971309"/>
            <a:ext cx="1203873" cy="19396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50927" y="5971309"/>
            <a:ext cx="1059873" cy="19396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6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Lab1c: Analog Input (ADC)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i="1" dirty="0" err="1" smtClean="0"/>
              <a:t>main.c</a:t>
            </a:r>
            <a:r>
              <a:rPr lang="en-US" i="1" dirty="0" smtClean="0"/>
              <a:t> </a:t>
            </a:r>
            <a:endParaRPr lang="bg-BG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480" y="836706"/>
            <a:ext cx="5226110" cy="3467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480" y="4423196"/>
            <a:ext cx="6157717" cy="2011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63" y="3498371"/>
            <a:ext cx="5002479" cy="1066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63" y="1631640"/>
            <a:ext cx="4253360" cy="16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Lab1c: Analog Input (ADC)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835199"/>
            <a:ext cx="10956435" cy="54720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Build and debug code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Add </a:t>
            </a:r>
            <a:r>
              <a:rPr lang="en-US" dirty="0" err="1" smtClean="0">
                <a:solidFill>
                  <a:srgbClr val="009B9B"/>
                </a:solidFill>
              </a:rPr>
              <a:t>adc_raw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9B9B"/>
                </a:solidFill>
              </a:rPr>
              <a:t>adc_mV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009B9B"/>
                </a:solidFill>
              </a:rPr>
              <a:t>Live Expression</a:t>
            </a:r>
          </a:p>
          <a:p>
            <a:endParaRPr lang="en-US" dirty="0" smtClean="0">
              <a:solidFill>
                <a:srgbClr val="009B9B"/>
              </a:solidFill>
            </a:endParaRPr>
          </a:p>
          <a:p>
            <a:endParaRPr lang="en-US" dirty="0" smtClean="0">
              <a:solidFill>
                <a:srgbClr val="009B9B"/>
              </a:solidFill>
            </a:endParaRPr>
          </a:p>
          <a:p>
            <a:endParaRPr lang="en-US" dirty="0" smtClean="0">
              <a:solidFill>
                <a:srgbClr val="009B9B"/>
              </a:solidFill>
            </a:endParaRPr>
          </a:p>
          <a:p>
            <a:endParaRPr lang="en-US" dirty="0" smtClean="0">
              <a:solidFill>
                <a:srgbClr val="009B9B"/>
              </a:solidFill>
            </a:endParaRPr>
          </a:p>
          <a:p>
            <a:endParaRPr lang="en-US" dirty="0" smtClean="0">
              <a:solidFill>
                <a:srgbClr val="009B9B"/>
              </a:solidFill>
            </a:endParaRPr>
          </a:p>
          <a:p>
            <a:endParaRPr lang="en-US" dirty="0" smtClean="0">
              <a:solidFill>
                <a:srgbClr val="009B9B"/>
              </a:solidFill>
            </a:endParaRPr>
          </a:p>
          <a:p>
            <a:endParaRPr lang="en-US" dirty="0" smtClean="0">
              <a:solidFill>
                <a:srgbClr val="009B9B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/>
              <a:t>Resume code and observe the values of </a:t>
            </a:r>
            <a:r>
              <a:rPr lang="en-US" dirty="0" err="1" smtClean="0">
                <a:solidFill>
                  <a:srgbClr val="009B9B"/>
                </a:solidFill>
              </a:rPr>
              <a:t>adc_raw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9B9B"/>
                </a:solidFill>
              </a:rPr>
              <a:t>adc_mV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009B9B"/>
                </a:solidFill>
              </a:rPr>
              <a:t>Live Expression </a:t>
            </a:r>
            <a:r>
              <a:rPr lang="en-US" dirty="0" smtClean="0"/>
              <a:t>(yellow means the data is changed)</a:t>
            </a:r>
            <a:endParaRPr lang="en-US" dirty="0" smtClean="0">
              <a:solidFill>
                <a:srgbClr val="009B9B"/>
              </a:solidFill>
            </a:endParaRPr>
          </a:p>
          <a:p>
            <a:endParaRPr lang="bg-BG" dirty="0">
              <a:solidFill>
                <a:srgbClr val="009B9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91" y="1866130"/>
            <a:ext cx="9356550" cy="1877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054" y="4160505"/>
            <a:ext cx="8681455" cy="227467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3213031">
            <a:off x="8971624" y="1606743"/>
            <a:ext cx="909787" cy="390791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261407" y="859387"/>
            <a:ext cx="4531220" cy="3685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Lab1c: Analog Input (ADC)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835199"/>
            <a:ext cx="10956435" cy="54720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Connect PC0 pin to GND and PC3 to +3V3</a:t>
            </a:r>
            <a:endParaRPr lang="en-US" dirty="0" smtClean="0">
              <a:solidFill>
                <a:srgbClr val="009B9B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/>
              <a:t>Observe the values of </a:t>
            </a:r>
            <a:r>
              <a:rPr lang="en-US" dirty="0" err="1" smtClean="0">
                <a:solidFill>
                  <a:srgbClr val="009B9B"/>
                </a:solidFill>
              </a:rPr>
              <a:t>adc_raw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9B9B"/>
                </a:solidFill>
              </a:rPr>
              <a:t>adc_mV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009B9B"/>
                </a:solidFill>
              </a:rPr>
              <a:t>Live Expression</a:t>
            </a:r>
          </a:p>
          <a:p>
            <a:pPr marL="627750" lvl="1" indent="-285750">
              <a:buFontTx/>
              <a:buChar char="-"/>
            </a:pPr>
            <a:r>
              <a:rPr lang="en-US" dirty="0" err="1">
                <a:solidFill>
                  <a:srgbClr val="009B9B"/>
                </a:solidFill>
              </a:rPr>
              <a:t>adc_raw</a:t>
            </a:r>
            <a:r>
              <a:rPr lang="en-US" dirty="0">
                <a:solidFill>
                  <a:srgbClr val="009B9B"/>
                </a:solidFill>
              </a:rPr>
              <a:t>[0]</a:t>
            </a:r>
            <a:r>
              <a:rPr lang="en-US" dirty="0"/>
              <a:t> must be 0 and </a:t>
            </a:r>
            <a:r>
              <a:rPr lang="en-US" dirty="0" err="1">
                <a:solidFill>
                  <a:srgbClr val="009B9B"/>
                </a:solidFill>
              </a:rPr>
              <a:t>adc_raw</a:t>
            </a:r>
            <a:r>
              <a:rPr lang="en-US" dirty="0">
                <a:solidFill>
                  <a:srgbClr val="009B9B"/>
                </a:solidFill>
              </a:rPr>
              <a:t>[1]</a:t>
            </a:r>
            <a:r>
              <a:rPr lang="en-US" dirty="0"/>
              <a:t> must be 4095</a:t>
            </a:r>
          </a:p>
          <a:p>
            <a:pPr marL="627750" lvl="1" indent="-285750">
              <a:buFontTx/>
              <a:buChar char="-"/>
            </a:pPr>
            <a:r>
              <a:rPr lang="en-US" dirty="0" err="1">
                <a:solidFill>
                  <a:srgbClr val="009B9B"/>
                </a:solidFill>
              </a:rPr>
              <a:t>adc_mV</a:t>
            </a:r>
            <a:r>
              <a:rPr lang="en-US" dirty="0">
                <a:solidFill>
                  <a:srgbClr val="009B9B"/>
                </a:solidFill>
              </a:rPr>
              <a:t>[0]</a:t>
            </a:r>
            <a:r>
              <a:rPr lang="en-US" dirty="0"/>
              <a:t> must be 0 and </a:t>
            </a:r>
            <a:r>
              <a:rPr lang="en-US" dirty="0" err="1">
                <a:solidFill>
                  <a:srgbClr val="009B9B"/>
                </a:solidFill>
              </a:rPr>
              <a:t>adc_mV</a:t>
            </a:r>
            <a:r>
              <a:rPr lang="en-US" dirty="0">
                <a:solidFill>
                  <a:srgbClr val="009B9B"/>
                </a:solidFill>
              </a:rPr>
              <a:t>[1] </a:t>
            </a:r>
            <a:r>
              <a:rPr lang="en-US" dirty="0"/>
              <a:t>must be 3300</a:t>
            </a:r>
          </a:p>
        </p:txBody>
      </p:sp>
      <p:sp>
        <p:nvSpPr>
          <p:cNvPr id="4" name="Freeform 3"/>
          <p:cNvSpPr/>
          <p:nvPr/>
        </p:nvSpPr>
        <p:spPr>
          <a:xfrm>
            <a:off x="6378573" y="3041073"/>
            <a:ext cx="1601645" cy="1226127"/>
          </a:xfrm>
          <a:custGeom>
            <a:avLst/>
            <a:gdLst>
              <a:gd name="connsiteX0" fmla="*/ 1089027 w 1601645"/>
              <a:gd name="connsiteY0" fmla="*/ 1226127 h 1226127"/>
              <a:gd name="connsiteX1" fmla="*/ 8372 w 1601645"/>
              <a:gd name="connsiteY1" fmla="*/ 796636 h 1226127"/>
              <a:gd name="connsiteX2" fmla="*/ 1601645 w 1601645"/>
              <a:gd name="connsiteY2" fmla="*/ 0 h 122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645" h="1226127">
                <a:moveTo>
                  <a:pt x="1089027" y="1226127"/>
                </a:moveTo>
                <a:cubicBezTo>
                  <a:pt x="505981" y="1113558"/>
                  <a:pt x="-77064" y="1000990"/>
                  <a:pt x="8372" y="796636"/>
                </a:cubicBezTo>
                <a:cubicBezTo>
                  <a:pt x="93808" y="592282"/>
                  <a:pt x="1244890" y="199736"/>
                  <a:pt x="1601645" y="0"/>
                </a:cubicBezTo>
              </a:path>
            </a:pathLst>
          </a:cu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7689273" y="3822083"/>
            <a:ext cx="451519" cy="199074"/>
          </a:xfrm>
          <a:prstGeom prst="rect">
            <a:avLst/>
          </a:prstGeom>
          <a:noFill/>
          <a:ln w="28575">
            <a:solidFill>
              <a:srgbClr val="38F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70273" y="2628358"/>
            <a:ext cx="817418" cy="197254"/>
          </a:xfrm>
          <a:prstGeom prst="rect">
            <a:avLst/>
          </a:prstGeom>
          <a:noFill/>
          <a:ln w="28575">
            <a:solidFill>
              <a:srgbClr val="38F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40792" y="3828663"/>
            <a:ext cx="762399" cy="1943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13283" y="2950922"/>
            <a:ext cx="817418" cy="1803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cxnSp>
        <p:nvCxnSpPr>
          <p:cNvPr id="20" name="Elbow Connector 19"/>
          <p:cNvCxnSpPr>
            <a:stCxn id="10" idx="1"/>
            <a:endCxn id="9" idx="1"/>
          </p:cNvCxnSpPr>
          <p:nvPr/>
        </p:nvCxnSpPr>
        <p:spPr>
          <a:xfrm rot="10800000" flipV="1">
            <a:off x="7689273" y="2726984"/>
            <a:ext cx="381000" cy="1194635"/>
          </a:xfrm>
          <a:prstGeom prst="bentConnector3">
            <a:avLst>
              <a:gd name="adj1" fmla="val 160000"/>
            </a:avLst>
          </a:prstGeom>
          <a:ln w="38100">
            <a:solidFill>
              <a:srgbClr val="38FE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2" idx="3"/>
            <a:endCxn id="11" idx="3"/>
          </p:cNvCxnSpPr>
          <p:nvPr/>
        </p:nvCxnSpPr>
        <p:spPr>
          <a:xfrm flipH="1">
            <a:off x="8903191" y="3041073"/>
            <a:ext cx="27510" cy="884745"/>
          </a:xfrm>
          <a:prstGeom prst="bentConnector3">
            <a:avLst>
              <a:gd name="adj1" fmla="val -830971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71" y="4236617"/>
            <a:ext cx="8011001" cy="21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Lab1c: LED, PWM, and Analog Input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835199"/>
            <a:ext cx="10736108" cy="1126766"/>
          </a:xfrm>
        </p:spPr>
        <p:txBody>
          <a:bodyPr/>
          <a:lstStyle/>
          <a:p>
            <a:pPr algn="ctr"/>
            <a:r>
              <a:rPr lang="en-US" sz="2400" dirty="0" smtClean="0"/>
              <a:t>Exercise 2</a:t>
            </a:r>
            <a:endParaRPr lang="en-US" sz="2400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431999" y="2031498"/>
            <a:ext cx="10878151" cy="4209504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sz="1800" dirty="0" smtClean="0"/>
              <a:t>Modify the code: </a:t>
            </a:r>
            <a:r>
              <a:rPr lang="en-US" sz="1800" dirty="0"/>
              <a:t>Use both tasks (Task1 and Task2)</a:t>
            </a:r>
          </a:p>
          <a:p>
            <a:pPr marL="627750" lvl="1" indent="-285750" algn="just">
              <a:buFontTx/>
              <a:buChar char="-"/>
            </a:pPr>
            <a:endParaRPr lang="en-US" sz="1800" dirty="0" smtClean="0"/>
          </a:p>
          <a:p>
            <a:pPr marL="627750" lvl="1" indent="-285750" algn="just">
              <a:buFontTx/>
              <a:buChar char="-"/>
            </a:pPr>
            <a:r>
              <a:rPr lang="en-US" sz="1800" dirty="0" smtClean="0"/>
              <a:t>Connect potentiometer to PC0</a:t>
            </a:r>
          </a:p>
          <a:p>
            <a:pPr marL="627750" lvl="1" indent="-285750" algn="just">
              <a:buFontTx/>
              <a:buChar char="-"/>
            </a:pPr>
            <a:r>
              <a:rPr lang="en-US" sz="1800" dirty="0" smtClean="0"/>
              <a:t>Task1: Read the ADC value of PC0</a:t>
            </a:r>
          </a:p>
          <a:p>
            <a:pPr marL="627750" lvl="1" indent="-285750" algn="just">
              <a:buFontTx/>
              <a:buChar char="-"/>
            </a:pPr>
            <a:r>
              <a:rPr lang="en-US" sz="1800" dirty="0" smtClean="0"/>
              <a:t>Task2: Use the ADC value (0 – 4095) as value of PWM duty cycle (0 – 100%), observe LD2 (dimming based on potentiometer control)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61" y="4787028"/>
            <a:ext cx="891552" cy="7945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3575" y="4835660"/>
            <a:ext cx="5225790" cy="667875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b="0" i="1" dirty="0" smtClean="0">
                <a:solidFill>
                  <a:srgbClr val="FF0000"/>
                </a:solidFill>
                <a:latin typeface="+mn-lt"/>
              </a:rPr>
              <a:t>The MCU uses 3.3V as supply voltage (VDDA).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b="0" i="1" dirty="0" smtClean="0">
                <a:solidFill>
                  <a:srgbClr val="FF0000"/>
                </a:solidFill>
                <a:latin typeface="+mn-lt"/>
              </a:rPr>
              <a:t>Be careful to not exceed the </a:t>
            </a:r>
            <a:r>
              <a:rPr lang="en-US" sz="1600" i="1" dirty="0" smtClean="0">
                <a:solidFill>
                  <a:srgbClr val="FF0000"/>
                </a:solidFill>
              </a:rPr>
              <a:t>voltage to analog input pins. </a:t>
            </a:r>
            <a:endParaRPr lang="bg-BG" sz="1600" b="0" i="1" dirty="0" err="1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758" y="2031498"/>
            <a:ext cx="3974392" cy="15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1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2209800"/>
            <a:ext cx="10755544" cy="2223656"/>
          </a:xfrm>
        </p:spPr>
        <p:txBody>
          <a:bodyPr/>
          <a:lstStyle/>
          <a:p>
            <a:pPr algn="ctr"/>
            <a:r>
              <a:rPr lang="en-US" sz="2800" dirty="0" smtClean="0"/>
              <a:t>Lab1d </a:t>
            </a:r>
          </a:p>
          <a:p>
            <a:pPr algn="ctr"/>
            <a:r>
              <a:rPr lang="en-US" sz="2800" dirty="0" smtClean="0"/>
              <a:t>UART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400975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Lab1d: UART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1729739"/>
            <a:ext cx="9215999" cy="457745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In this lab, we will set UART communication.</a:t>
            </a:r>
          </a:p>
          <a:p>
            <a:pPr lvl="1" indent="0">
              <a:buNone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We will use PA2 and PA3 as UART TX-RX, with interrupt.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We </a:t>
            </a:r>
            <a:r>
              <a:rPr lang="en-US" dirty="0"/>
              <a:t>will use </a:t>
            </a:r>
            <a:r>
              <a:rPr lang="en-US" dirty="0" err="1"/>
              <a:t>FreeRTOS</a:t>
            </a:r>
            <a:r>
              <a:rPr lang="en-US" dirty="0"/>
              <a:t> based </a:t>
            </a:r>
            <a:r>
              <a:rPr lang="en-US" dirty="0" smtClean="0"/>
              <a:t>code, the same as previous example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9B9B"/>
                </a:solidFill>
              </a:rPr>
              <a:t>Clock Configuration </a:t>
            </a:r>
            <a:r>
              <a:rPr lang="en-US" dirty="0"/>
              <a:t>tab will be the same as previous example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561" y="1472545"/>
            <a:ext cx="4003969" cy="38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7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Lab1d: UART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38" y="886046"/>
            <a:ext cx="10676341" cy="53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Knowledge: </a:t>
            </a:r>
            <a:r>
              <a:rPr lang="en-US" dirty="0" err="1"/>
              <a:t>Nucleo</a:t>
            </a:r>
            <a:r>
              <a:rPr lang="en-US" dirty="0"/>
              <a:t> board</a:t>
            </a:r>
            <a:endParaRPr lang="bg-B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1651247" y="1110407"/>
            <a:ext cx="6906827" cy="1330952"/>
          </a:xfrm>
        </p:spPr>
        <p:txBody>
          <a:bodyPr/>
          <a:lstStyle/>
          <a:p>
            <a:r>
              <a:rPr lang="en-US" sz="1800" dirty="0" smtClean="0"/>
              <a:t>Check the default jumpers and leave them as default!</a:t>
            </a:r>
            <a:endParaRPr lang="bg-BG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98" y="1198701"/>
            <a:ext cx="891552" cy="794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56" y="2014663"/>
            <a:ext cx="8731107" cy="37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Lab1d: UART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61" y="2030609"/>
            <a:ext cx="5044877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Lab1d: UART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i="1" dirty="0" err="1" smtClean="0"/>
              <a:t>main.c</a:t>
            </a:r>
            <a:r>
              <a:rPr lang="en-US" i="1" dirty="0" smtClean="0"/>
              <a:t> </a:t>
            </a:r>
            <a:endParaRPr lang="bg-BG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48" y="1672114"/>
            <a:ext cx="2621507" cy="533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91" y="3188122"/>
            <a:ext cx="8786621" cy="388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93" y="3932766"/>
            <a:ext cx="4801016" cy="548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91" y="4826061"/>
            <a:ext cx="5403048" cy="92972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quarter" idx="10"/>
          </p:nvPr>
        </p:nvSpPr>
        <p:spPr>
          <a:xfrm>
            <a:off x="2718001" y="1840693"/>
            <a:ext cx="9215999" cy="1194871"/>
          </a:xfrm>
        </p:spPr>
        <p:txBody>
          <a:bodyPr/>
          <a:lstStyle/>
          <a:p>
            <a:pPr algn="ctr"/>
            <a:r>
              <a:rPr lang="en-US" dirty="0" smtClean="0"/>
              <a:t>The serial monitor will display the initial message </a:t>
            </a:r>
          </a:p>
          <a:p>
            <a:pPr algn="ctr"/>
            <a:r>
              <a:rPr lang="en-US" dirty="0" smtClean="0"/>
              <a:t>and then the characters that we type will be displayed every 10 typed characters.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991" y="2438129"/>
            <a:ext cx="2793901" cy="4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Lab1d: UART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6441" y="3871011"/>
            <a:ext cx="5472475" cy="2477599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smtClean="0">
                <a:solidFill>
                  <a:srgbClr val="009B9B"/>
                </a:solidFill>
              </a:rPr>
              <a:t>Console</a:t>
            </a:r>
            <a:r>
              <a:rPr lang="en-US" dirty="0" smtClean="0"/>
              <a:t> tab of STM32CubeIDE</a:t>
            </a:r>
          </a:p>
          <a:p>
            <a:endParaRPr lang="en-US" dirty="0"/>
          </a:p>
          <a:p>
            <a:endParaRPr lang="bg-B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36441" y="4715588"/>
            <a:ext cx="9390494" cy="145776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952774">
            <a:off x="6252867" y="4534072"/>
            <a:ext cx="909787" cy="359221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910941" y="5507845"/>
            <a:ext cx="2205350" cy="3306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3979" y="1079194"/>
            <a:ext cx="5707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use serial print to monitor in STM32CubeIDE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564" y="949357"/>
            <a:ext cx="3228422" cy="346756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 bwMode="gray">
          <a:xfrm>
            <a:off x="236441" y="1747193"/>
            <a:ext cx="6571583" cy="2123818"/>
          </a:xfrm>
          <a:prstGeom prst="rect">
            <a:avLst/>
          </a:prstGeom>
        </p:spPr>
        <p:txBody>
          <a:bodyPr vert="horz" lIns="0" tIns="360000" rIns="0" bIns="360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000" indent="-34200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1600" indent="-34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4800" indent="-2304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1656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Go to the Device Manager and check the </a:t>
            </a:r>
            <a:r>
              <a:rPr lang="en-US" dirty="0" err="1" smtClean="0"/>
              <a:t>STLink</a:t>
            </a:r>
            <a:r>
              <a:rPr lang="en-US" dirty="0" smtClean="0"/>
              <a:t> Virtual COM Port</a:t>
            </a:r>
            <a:endParaRPr lang="bg-BG" dirty="0"/>
          </a:p>
        </p:txBody>
      </p:sp>
      <p:sp>
        <p:nvSpPr>
          <p:cNvPr id="12" name="Oval 11"/>
          <p:cNvSpPr/>
          <p:nvPr/>
        </p:nvSpPr>
        <p:spPr>
          <a:xfrm>
            <a:off x="7342909" y="3297876"/>
            <a:ext cx="2563091" cy="44285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6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Lab1d: UART</a:t>
            </a:r>
            <a:endParaRPr lang="bg-BG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955858" y="1103606"/>
            <a:ext cx="6571583" cy="2123818"/>
          </a:xfrm>
          <a:prstGeom prst="rect">
            <a:avLst/>
          </a:prstGeom>
        </p:spPr>
        <p:txBody>
          <a:bodyPr vert="horz" lIns="0" tIns="360000" rIns="0" bIns="360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000" indent="-34200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1600" indent="-34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4800" indent="-2304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1656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Put connection name and COM settings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026" y="2165515"/>
            <a:ext cx="5006174" cy="3042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58" y="2165515"/>
            <a:ext cx="3479083" cy="17830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gray">
          <a:xfrm>
            <a:off x="4624974" y="4942665"/>
            <a:ext cx="6571583" cy="2123818"/>
          </a:xfrm>
          <a:prstGeom prst="rect">
            <a:avLst/>
          </a:prstGeom>
        </p:spPr>
        <p:txBody>
          <a:bodyPr vert="horz" lIns="0" tIns="360000" rIns="0" bIns="360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000" indent="-34200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1600" indent="-34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4800" indent="-2304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1656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COM setting must be the same with UART settings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0957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Lab1d: UART</a:t>
            </a:r>
            <a:endParaRPr lang="bg-BG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330065" y="1096679"/>
            <a:ext cx="6571583" cy="2123818"/>
          </a:xfrm>
          <a:prstGeom prst="rect">
            <a:avLst/>
          </a:prstGeom>
        </p:spPr>
        <p:txBody>
          <a:bodyPr vert="horz" lIns="0" tIns="360000" rIns="0" bIns="360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000" indent="-34200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1600" indent="-34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4800" indent="-2304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1656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 Build and debug code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982" y="992926"/>
            <a:ext cx="8105780" cy="525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7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Lab1d: UART</a:t>
            </a:r>
            <a:endParaRPr lang="bg-BG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369654" y="805734"/>
            <a:ext cx="10603145" cy="2123818"/>
          </a:xfrm>
          <a:prstGeom prst="rect">
            <a:avLst/>
          </a:prstGeom>
        </p:spPr>
        <p:txBody>
          <a:bodyPr vert="horz" lIns="0" tIns="360000" rIns="0" bIns="360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000" indent="-34200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1600" indent="-34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4800" indent="-2304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1656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- Click Resume</a:t>
            </a:r>
          </a:p>
          <a:p>
            <a:r>
              <a:rPr lang="en-US" dirty="0" smtClean="0"/>
              <a:t>- Type any character</a:t>
            </a:r>
          </a:p>
          <a:p>
            <a:r>
              <a:rPr lang="en-US" dirty="0"/>
              <a:t>	</a:t>
            </a:r>
            <a:r>
              <a:rPr lang="en-US" dirty="0" smtClean="0"/>
              <a:t>	        The serial monitor will display the characters after we type 10 characters</a:t>
            </a:r>
          </a:p>
          <a:p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837" y="2154337"/>
            <a:ext cx="5927671" cy="395921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845150">
            <a:off x="3509668" y="5593943"/>
            <a:ext cx="909787" cy="359221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7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480" y="877089"/>
            <a:ext cx="7978146" cy="55306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Lab1d: UART</a:t>
            </a:r>
            <a:endParaRPr lang="bg-BG" dirty="0"/>
          </a:p>
        </p:txBody>
      </p:sp>
      <p:sp>
        <p:nvSpPr>
          <p:cNvPr id="6" name="Right Arrow 5"/>
          <p:cNvSpPr/>
          <p:nvPr/>
        </p:nvSpPr>
        <p:spPr>
          <a:xfrm rot="845150">
            <a:off x="3322631" y="5406909"/>
            <a:ext cx="909787" cy="359221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0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82" y="2630961"/>
            <a:ext cx="5747175" cy="2493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Lab1d: UART</a:t>
            </a:r>
            <a:endParaRPr lang="bg-BG" dirty="0"/>
          </a:p>
        </p:txBody>
      </p:sp>
      <p:sp>
        <p:nvSpPr>
          <p:cNvPr id="6" name="Right Arrow 5"/>
          <p:cNvSpPr/>
          <p:nvPr/>
        </p:nvSpPr>
        <p:spPr>
          <a:xfrm rot="2482842">
            <a:off x="6560741" y="2782922"/>
            <a:ext cx="909787" cy="359221"/>
          </a:xfrm>
          <a:prstGeom prst="rightArrow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bg-BG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413853" y="1274194"/>
            <a:ext cx="10802062" cy="2123818"/>
          </a:xfrm>
          <a:prstGeom prst="rect">
            <a:avLst/>
          </a:prstGeom>
        </p:spPr>
        <p:txBody>
          <a:bodyPr vert="horz" lIns="0" tIns="360000" rIns="0" bIns="36000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Tx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000" indent="-342000" algn="l" defTabSz="6858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1600" indent="-342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4800" indent="-2304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1656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If the serial monitor connection is already created, for the next debugging process, we can directly choose the connection by selecting from the button below.</a:t>
            </a:r>
          </a:p>
          <a:p>
            <a:pPr algn="ctr"/>
            <a:endParaRPr lang="bg-BG" dirty="0"/>
          </a:p>
        </p:txBody>
      </p:sp>
      <p:sp>
        <p:nvSpPr>
          <p:cNvPr id="8" name="Oval 7"/>
          <p:cNvSpPr/>
          <p:nvPr/>
        </p:nvSpPr>
        <p:spPr>
          <a:xfrm>
            <a:off x="3344217" y="4018481"/>
            <a:ext cx="3042727" cy="33068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</a:rPr>
              <a:t>                        </a:t>
            </a:r>
            <a:endParaRPr lang="bg-BG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Lab1d: UART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835199"/>
            <a:ext cx="10736108" cy="1126766"/>
          </a:xfrm>
        </p:spPr>
        <p:txBody>
          <a:bodyPr/>
          <a:lstStyle/>
          <a:p>
            <a:pPr algn="ctr"/>
            <a:r>
              <a:rPr lang="en-US" sz="2400" dirty="0" smtClean="0"/>
              <a:t>Exercise </a:t>
            </a:r>
            <a:r>
              <a:rPr lang="en-US" sz="2400" dirty="0"/>
              <a:t>3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432000" y="1398582"/>
            <a:ext cx="10878151" cy="4209504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sz="1800" dirty="0" smtClean="0"/>
              <a:t>Modify the code</a:t>
            </a:r>
            <a:r>
              <a:rPr lang="en-US" sz="1800" dirty="0"/>
              <a:t>: Use both tasks (Task1 and Task2)</a:t>
            </a:r>
          </a:p>
          <a:p>
            <a:pPr marL="627750" lvl="1" indent="-285750" algn="just">
              <a:buFontTx/>
              <a:buChar char="-"/>
            </a:pPr>
            <a:endParaRPr lang="en-US" sz="1800" dirty="0" smtClean="0"/>
          </a:p>
          <a:p>
            <a:pPr marL="627750" lvl="1" indent="-285750" algn="just">
              <a:buFontTx/>
              <a:buChar char="-"/>
            </a:pPr>
            <a:r>
              <a:rPr lang="en-US" sz="1800" dirty="0" smtClean="0"/>
              <a:t>Display the value from potentiometer as value of PWM duty cycle (0-100%) to UART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0" y="2747177"/>
            <a:ext cx="9029091" cy="36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88165" y="1891145"/>
            <a:ext cx="5109818" cy="3986563"/>
          </a:xfrm>
        </p:spPr>
        <p:txBody>
          <a:bodyPr/>
          <a:lstStyle/>
          <a:p>
            <a:pPr algn="ctr"/>
            <a:r>
              <a:rPr lang="en-US" sz="2800" dirty="0" smtClean="0"/>
              <a:t>Thank you and good luck!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5821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Knowledge: </a:t>
            </a:r>
            <a:r>
              <a:rPr lang="en-US" dirty="0" err="1"/>
              <a:t>Nucleo</a:t>
            </a:r>
            <a:r>
              <a:rPr lang="en-US" dirty="0"/>
              <a:t> board</a:t>
            </a:r>
            <a:endParaRPr lang="bg-B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87046" y="861134"/>
            <a:ext cx="6910033" cy="56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835199"/>
            <a:ext cx="11081126" cy="5472000"/>
          </a:xfrm>
        </p:spPr>
        <p:txBody>
          <a:bodyPr/>
          <a:lstStyle/>
          <a:p>
            <a:r>
              <a:rPr lang="en-US" sz="2000" u="sng" dirty="0" smtClean="0"/>
              <a:t>Lab1 content</a:t>
            </a:r>
          </a:p>
          <a:p>
            <a:endParaRPr lang="en-US" dirty="0" smtClean="0"/>
          </a:p>
          <a:p>
            <a:r>
              <a:rPr lang="en-US" dirty="0" smtClean="0"/>
              <a:t>Lab1a: </a:t>
            </a:r>
            <a:r>
              <a:rPr lang="en-US" dirty="0"/>
              <a:t>LED and Button from NUCLEO </a:t>
            </a:r>
            <a:r>
              <a:rPr lang="en-US" dirty="0" smtClean="0"/>
              <a:t>(Demonstration code from NUCLEO board)</a:t>
            </a:r>
          </a:p>
          <a:p>
            <a:endParaRPr lang="en-US" dirty="0" smtClean="0"/>
          </a:p>
          <a:p>
            <a:r>
              <a:rPr lang="en-US" dirty="0" smtClean="0"/>
              <a:t>Lab1b: </a:t>
            </a:r>
          </a:p>
          <a:p>
            <a:r>
              <a:rPr lang="en-US" dirty="0"/>
              <a:t>	</a:t>
            </a:r>
            <a:r>
              <a:rPr lang="en-US" dirty="0" smtClean="0"/>
              <a:t>- LED </a:t>
            </a:r>
            <a:r>
              <a:rPr lang="en-US" dirty="0"/>
              <a:t>and </a:t>
            </a:r>
            <a:r>
              <a:rPr lang="en-US" dirty="0" smtClean="0"/>
              <a:t>Button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/>
              <a:t>PWM and </a:t>
            </a:r>
            <a:r>
              <a:rPr lang="en-US" dirty="0" err="1" smtClean="0"/>
              <a:t>FreeRTOS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Exercise 1 (combine LED, button, and PWM)</a:t>
            </a:r>
          </a:p>
          <a:p>
            <a:endParaRPr lang="en-US" dirty="0" smtClean="0"/>
          </a:p>
          <a:p>
            <a:r>
              <a:rPr lang="en-US" dirty="0" smtClean="0"/>
              <a:t>Lab1c: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/>
              <a:t>Analog Input (</a:t>
            </a:r>
            <a:r>
              <a:rPr lang="en-US" dirty="0" smtClean="0"/>
              <a:t>ADC)</a:t>
            </a:r>
          </a:p>
          <a:p>
            <a:r>
              <a:rPr lang="en-US" dirty="0"/>
              <a:t>	</a:t>
            </a:r>
            <a:r>
              <a:rPr lang="en-US" dirty="0" smtClean="0"/>
              <a:t>- Exercise 2 (read potentiometer)</a:t>
            </a:r>
          </a:p>
          <a:p>
            <a:endParaRPr lang="en-US" dirty="0" smtClean="0"/>
          </a:p>
          <a:p>
            <a:r>
              <a:rPr lang="en-US" dirty="0" smtClean="0"/>
              <a:t>Lab1d</a:t>
            </a:r>
          </a:p>
          <a:p>
            <a:r>
              <a:rPr lang="en-US" dirty="0"/>
              <a:t>	</a:t>
            </a:r>
            <a:r>
              <a:rPr lang="en-US" dirty="0" smtClean="0"/>
              <a:t>- UART</a:t>
            </a:r>
          </a:p>
          <a:p>
            <a:r>
              <a:rPr lang="en-US" dirty="0"/>
              <a:t>	</a:t>
            </a:r>
            <a:r>
              <a:rPr lang="en-US" dirty="0" smtClean="0"/>
              <a:t>- Exercise 3 (display potentiometer/PWM value)</a:t>
            </a:r>
            <a:endParaRPr lang="bg-BG" dirty="0"/>
          </a:p>
          <a:p>
            <a:endParaRPr lang="en-US" dirty="0" smtClean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2001" y="2209800"/>
            <a:ext cx="10755544" cy="2223656"/>
          </a:xfrm>
        </p:spPr>
        <p:txBody>
          <a:bodyPr/>
          <a:lstStyle/>
          <a:p>
            <a:pPr algn="ctr"/>
            <a:r>
              <a:rPr lang="en-US" sz="2800" dirty="0" smtClean="0"/>
              <a:t>Lab1a </a:t>
            </a:r>
          </a:p>
          <a:p>
            <a:pPr algn="ctr"/>
            <a:r>
              <a:rPr lang="en-US" sz="2800" dirty="0" smtClean="0"/>
              <a:t>LED </a:t>
            </a:r>
            <a:r>
              <a:rPr lang="en-US" sz="2800" dirty="0"/>
              <a:t>and Button from NUCLEO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1580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STAL H_englisch">
  <a:themeElements>
    <a:clrScheme name="KOSTAL">
      <a:dk1>
        <a:srgbClr val="000000"/>
      </a:dk1>
      <a:lt1>
        <a:sysClr val="window" lastClr="FFFFFF"/>
      </a:lt1>
      <a:dk2>
        <a:srgbClr val="1E467D"/>
      </a:dk2>
      <a:lt2>
        <a:srgbClr val="EBEDED"/>
      </a:lt2>
      <a:accent1>
        <a:srgbClr val="1E467D"/>
      </a:accent1>
      <a:accent2>
        <a:srgbClr val="4B73A5"/>
      </a:accent2>
      <a:accent3>
        <a:srgbClr val="8CAFD2"/>
      </a:accent3>
      <a:accent4>
        <a:srgbClr val="D2E3EB"/>
      </a:accent4>
      <a:accent5>
        <a:srgbClr val="828787"/>
      </a:accent5>
      <a:accent6>
        <a:srgbClr val="C8CDCD"/>
      </a:accent6>
      <a:hlink>
        <a:srgbClr val="1E467D"/>
      </a:hlink>
      <a:folHlink>
        <a:srgbClr val="4B73A5"/>
      </a:folHlink>
    </a:clrScheme>
    <a:fontScheme name="KOST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noFill/>
        </a:ln>
      </a:spPr>
      <a:bodyPr lIns="72000" tIns="72000" rIns="72000" bIns="72000" rtlCol="0" anchor="ctr"/>
      <a:lstStyle>
        <a:defPPr algn="ctr">
          <a:defRPr sz="1600" b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 rtlCol="0">
        <a:spAutoFit/>
      </a:bodyPr>
      <a:lstStyle>
        <a:defPPr>
          <a:lnSpc>
            <a:spcPct val="120000"/>
          </a:lnSpc>
          <a:spcBef>
            <a:spcPts val="600"/>
          </a:spcBef>
          <a:defRPr sz="1600" b="0"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/>
  <a:custClrLst>
    <a:custClr name="Orange">
      <a:srgbClr val="FAC337"/>
    </a:custClr>
    <a:custClr name="Rot">
      <a:srgbClr val="9B0000"/>
    </a:custClr>
    <a:custClr name="Türkis-Blau">
      <a:srgbClr val="007DC8"/>
    </a:custClr>
    <a:custClr name="Grün">
      <a:srgbClr val="B4CD32"/>
    </a:custClr>
    <a:custClr name="RGB 0/155/155">
      <a:srgbClr val="009B9B"/>
    </a:custClr>
    <a:custClr name="Türkis-Grün hell">
      <a:srgbClr val="C8EBDC"/>
    </a:custClr>
    <a:custClr name="Violett">
      <a:srgbClr val="6E2864"/>
    </a:custClr>
    <a:custClr name="Pink">
      <a:srgbClr val="FF008C"/>
    </a:custClr>
    <a:custClr name="Textmarker-Gelb">
      <a:srgbClr val="FFFF00"/>
    </a:custClr>
  </a:custClrLst>
  <a:extLst>
    <a:ext uri="{05A4C25C-085E-4340-85A3-A5531E510DB2}">
      <thm15:themeFamily xmlns:thm15="http://schemas.microsoft.com/office/thememl/2012/main" name="H_englisch.potx" id="{9AE9854A-A9D5-4B09-8F1B-ED225BE160FD}" vid="{2F449F6F-8949-43B4-9EB5-F00991C6B7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 xsi:nil="true"/>
  </documentManagement>
</p:properties>
</file>

<file path=customXml/item2.xml><?xml version="1.0" encoding="utf-8"?>
<?mso-contentType ?>
<SharedContentType xmlns="Microsoft.SharePoint.Taxonomy.ContentTypeSync" SourceId="66366095-a18c-4cb3-a1ea-2fdfefee6388" ContentTypeId="0x01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06CC8058440E44B2A267F438D1F04A" ma:contentTypeVersion="1" ma:contentTypeDescription="Create a new document." ma:contentTypeScope="" ma:versionID="56afbc502231781719905fa32394d9ad">
  <xsd:schema xmlns:xsd="http://www.w3.org/2001/XMLSchema" xmlns:xs="http://www.w3.org/2001/XMLSchema" xmlns:p="http://schemas.microsoft.com/office/2006/metadata/properties" xmlns:ns1="http://schemas.microsoft.com/sharepoint/v3" xmlns:ns2="fe2f6e1c-eed5-479c-b9e3-24541315acb7" targetNamespace="http://schemas.microsoft.com/office/2006/metadata/properties" ma:root="true" ma:fieldsID="bf0cd7e7556aa5efbc4380f3d6df25e9" ns1:_="" ns2:_="">
    <xsd:import namespace="http://schemas.microsoft.com/sharepoint/v3"/>
    <xsd:import namespace="fe2f6e1c-eed5-479c-b9e3-24541315acb7"/>
    <xsd:element name="properties">
      <xsd:complexType>
        <xsd:sequence>
          <xsd:element name="documentManagement">
            <xsd:complexType>
              <xsd:all>
                <xsd:element ref="ns1:Languag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8" nillable="true" ma:displayName="Language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2f6e1c-eed5-479c-b9e3-24541315acb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7E489-5709-4D7A-A95E-725C6ACA272E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e2f6e1c-eed5-479c-b9e3-24541315acb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E2767FF-5ABC-4218-9EAF-6FDC7871E9BF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6F861771-70F2-4AB4-B6D5-760E3B9CE9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e2f6e1c-eed5-479c-b9e3-24541315ac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5291669-3FE6-4BCB-8220-A950A46737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H_englisch</Template>
  <TotalTime>0</TotalTime>
  <Words>2124</Words>
  <Application>Microsoft Office PowerPoint</Application>
  <PresentationFormat>Widescreen</PresentationFormat>
  <Paragraphs>446</Paragraphs>
  <Slides>69</Slides>
  <Notes>62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Wingdings</vt:lpstr>
      <vt:lpstr>KOSTAL H_englisch</vt:lpstr>
      <vt:lpstr>STM32 LED, Button, PWM, Analog Input, UART, FreeRTOS</vt:lpstr>
      <vt:lpstr>Basic Knowledge</vt:lpstr>
      <vt:lpstr>Basic Knowledge</vt:lpstr>
      <vt:lpstr>Basic Knowledge</vt:lpstr>
      <vt:lpstr>Basic Knowledge: Nucleo board</vt:lpstr>
      <vt:lpstr>Basic Knowledge: Nucleo board</vt:lpstr>
      <vt:lpstr>Basic Knowledge: Nucleo board</vt:lpstr>
      <vt:lpstr>PowerPoint Presentation</vt:lpstr>
      <vt:lpstr>PowerPoint Presentation</vt:lpstr>
      <vt:lpstr>Lab1a: LED and Button from NUCLEO</vt:lpstr>
      <vt:lpstr>Lab1a: LED and Button from NUCLEO</vt:lpstr>
      <vt:lpstr>Lab1a: LED and Button from NUCLEO</vt:lpstr>
      <vt:lpstr>Lab1a: LED and Button from NUCLEO</vt:lpstr>
      <vt:lpstr>Lab1a: LED and Button from NUCLEO</vt:lpstr>
      <vt:lpstr>Lab1a: LED and Button from NUCLEO</vt:lpstr>
      <vt:lpstr>Lab1a: LED and Button from NUCLEO</vt:lpstr>
      <vt:lpstr>Lab1a: LED and Button from NUCLEO</vt:lpstr>
      <vt:lpstr>Lab1a: LED and Button from NUCLEO</vt:lpstr>
      <vt:lpstr>Lab1a: LED and Button from NUCLEO</vt:lpstr>
      <vt:lpstr>Lab1a: LED and Button from NUCLEO</vt:lpstr>
      <vt:lpstr>Lab1a: LED and Button from NUCLEO</vt:lpstr>
      <vt:lpstr>Lab1a: LED and Button from NUCLEO</vt:lpstr>
      <vt:lpstr>Lab1a: LED and Button from NUCLEO</vt:lpstr>
      <vt:lpstr>Lab1a: LED and Button from NUCLEO</vt:lpstr>
      <vt:lpstr>PowerPoint Presentation</vt:lpstr>
      <vt:lpstr>Lab1a: LED and Button from NUCLEO</vt:lpstr>
      <vt:lpstr>PowerPoint Presentation</vt:lpstr>
      <vt:lpstr>Lab1a: LED and Button from NUCLEO</vt:lpstr>
      <vt:lpstr>Lab1a: LED and Button from NUCLEO</vt:lpstr>
      <vt:lpstr>PowerPoint Presentation</vt:lpstr>
      <vt:lpstr>Lab1b: LED and Button</vt:lpstr>
      <vt:lpstr>Lab1b: LED and Button</vt:lpstr>
      <vt:lpstr>Lab1b: LED and Button</vt:lpstr>
      <vt:lpstr>Lab1b: LED and Button</vt:lpstr>
      <vt:lpstr>Lab1b: LED and Button</vt:lpstr>
      <vt:lpstr>Lab1b: LED and Button</vt:lpstr>
      <vt:lpstr>Lab1b: LED and Button</vt:lpstr>
      <vt:lpstr>Lab1b: LED and Button</vt:lpstr>
      <vt:lpstr>Lab1b: LED and Button</vt:lpstr>
      <vt:lpstr>Lab1b: LED and Button</vt:lpstr>
      <vt:lpstr>PowerPoint Presentation</vt:lpstr>
      <vt:lpstr>Lab1b: PWM and FreeRTOS</vt:lpstr>
      <vt:lpstr>Lab1b: PWM and FreeRTOS</vt:lpstr>
      <vt:lpstr>Lab1b: PWM and FreeRTOS</vt:lpstr>
      <vt:lpstr>Lab1b: PWM and FreeRTOS</vt:lpstr>
      <vt:lpstr>Lab1b: LED and PWM</vt:lpstr>
      <vt:lpstr>Lab1b: LED, Button, and PWM</vt:lpstr>
      <vt:lpstr>PowerPoint Presentation</vt:lpstr>
      <vt:lpstr>Lab1c: Analog Input (ADC)</vt:lpstr>
      <vt:lpstr>Lab1c: Analog Input (ADC)</vt:lpstr>
      <vt:lpstr>Lab1c: Analog Input (ADC)</vt:lpstr>
      <vt:lpstr>Lab1c: Analog Input (ADC)</vt:lpstr>
      <vt:lpstr>Lab1c: Analog Input (ADC)</vt:lpstr>
      <vt:lpstr>Lab1c: Analog Input (ADC)</vt:lpstr>
      <vt:lpstr>Lab1c: Analog Input (ADC)</vt:lpstr>
      <vt:lpstr>Lab1c: LED, PWM, and Analog Input</vt:lpstr>
      <vt:lpstr>PowerPoint Presentation</vt:lpstr>
      <vt:lpstr>Lab1d: UART</vt:lpstr>
      <vt:lpstr>Lab1d: UART</vt:lpstr>
      <vt:lpstr>Lab1d: UART</vt:lpstr>
      <vt:lpstr>Lab1d: UART</vt:lpstr>
      <vt:lpstr>Lab1d: UART</vt:lpstr>
      <vt:lpstr>Lab1d: UART</vt:lpstr>
      <vt:lpstr>Lab1d: UART</vt:lpstr>
      <vt:lpstr>Lab1d: UART</vt:lpstr>
      <vt:lpstr>Lab1d: UART</vt:lpstr>
      <vt:lpstr>Lab1d: UART</vt:lpstr>
      <vt:lpstr>Lab1d: UART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Selection of a Development Kit</dc:title>
  <dc:creator>Mayangsari, Maria</dc:creator>
  <cp:lastModifiedBy>Mayangsari, Maria</cp:lastModifiedBy>
  <cp:revision>316</cp:revision>
  <dcterms:created xsi:type="dcterms:W3CDTF">2024-07-15T09:50:10Z</dcterms:created>
  <dcterms:modified xsi:type="dcterms:W3CDTF">2024-10-18T09:17:07Z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0x010100F806CC8058440E44B2A267F438D1F04A</vt:lpwstr>
  </property>
</Properties>
</file>